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Lst>
  <p:sldSz cx="24387175" cy="13716000"/>
  <p:notesSz cx="6858000" cy="9144000"/>
  <p:defaultTex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77"/>
    <p:restoredTop sz="94643"/>
  </p:normalViewPr>
  <p:slideViewPr>
    <p:cSldViewPr snapToGrid="0" snapToObjects="1">
      <p:cViewPr varScale="1">
        <p:scale>
          <a:sx n="62" d="100"/>
          <a:sy n="62" d="100"/>
        </p:scale>
        <p:origin x="240"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C5E21B6-2A57-6F41-9511-B7ED686231B5}"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758F1-30C3-1E43-AF26-54F2CB8886D4}" type="slidenum">
              <a:rPr lang="en-US" smtClean="0"/>
              <a:t>‹#›</a:t>
            </a:fld>
            <a:endParaRPr lang="en-US"/>
          </a:p>
        </p:txBody>
      </p:sp>
    </p:spTree>
    <p:extLst>
      <p:ext uri="{BB962C8B-B14F-4D97-AF65-F5344CB8AC3E}">
        <p14:creationId xmlns:p14="http://schemas.microsoft.com/office/powerpoint/2010/main" val="255013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5E21B6-2A57-6F41-9511-B7ED686231B5}"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758F1-30C3-1E43-AF26-54F2CB8886D4}" type="slidenum">
              <a:rPr lang="en-US" smtClean="0"/>
              <a:t>‹#›</a:t>
            </a:fld>
            <a:endParaRPr lang="en-US"/>
          </a:p>
        </p:txBody>
      </p:sp>
    </p:spTree>
    <p:extLst>
      <p:ext uri="{BB962C8B-B14F-4D97-AF65-F5344CB8AC3E}">
        <p14:creationId xmlns:p14="http://schemas.microsoft.com/office/powerpoint/2010/main" val="3127781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52072" y="730250"/>
            <a:ext cx="5258485"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618" y="730250"/>
            <a:ext cx="15470614"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5E21B6-2A57-6F41-9511-B7ED686231B5}"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758F1-30C3-1E43-AF26-54F2CB8886D4}" type="slidenum">
              <a:rPr lang="en-US" smtClean="0"/>
              <a:t>‹#›</a:t>
            </a:fld>
            <a:endParaRPr lang="en-US"/>
          </a:p>
        </p:txBody>
      </p:sp>
    </p:spTree>
    <p:extLst>
      <p:ext uri="{BB962C8B-B14F-4D97-AF65-F5344CB8AC3E}">
        <p14:creationId xmlns:p14="http://schemas.microsoft.com/office/powerpoint/2010/main" val="3251177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5E21B6-2A57-6F41-9511-B7ED686231B5}"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758F1-30C3-1E43-AF26-54F2CB8886D4}" type="slidenum">
              <a:rPr lang="en-US" smtClean="0"/>
              <a:t>‹#›</a:t>
            </a:fld>
            <a:endParaRPr lang="en-US"/>
          </a:p>
        </p:txBody>
      </p:sp>
    </p:spTree>
    <p:extLst>
      <p:ext uri="{BB962C8B-B14F-4D97-AF65-F5344CB8AC3E}">
        <p14:creationId xmlns:p14="http://schemas.microsoft.com/office/powerpoint/2010/main" val="1915493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917" y="3419477"/>
            <a:ext cx="21033938"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C5E21B6-2A57-6F41-9511-B7ED686231B5}"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758F1-30C3-1E43-AF26-54F2CB8886D4}" type="slidenum">
              <a:rPr lang="en-US" smtClean="0"/>
              <a:t>‹#›</a:t>
            </a:fld>
            <a:endParaRPr lang="en-US"/>
          </a:p>
        </p:txBody>
      </p:sp>
    </p:spTree>
    <p:extLst>
      <p:ext uri="{BB962C8B-B14F-4D97-AF65-F5344CB8AC3E}">
        <p14:creationId xmlns:p14="http://schemas.microsoft.com/office/powerpoint/2010/main" val="4219282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618" y="3651250"/>
            <a:ext cx="10364549"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6008" y="3651250"/>
            <a:ext cx="10364549"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C5E21B6-2A57-6F41-9511-B7ED686231B5}" type="datetimeFigureOut">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D758F1-30C3-1E43-AF26-54F2CB8886D4}" type="slidenum">
              <a:rPr lang="en-US" smtClean="0"/>
              <a:t>‹#›</a:t>
            </a:fld>
            <a:endParaRPr lang="en-US"/>
          </a:p>
        </p:txBody>
      </p:sp>
    </p:spTree>
    <p:extLst>
      <p:ext uri="{BB962C8B-B14F-4D97-AF65-F5344CB8AC3E}">
        <p14:creationId xmlns:p14="http://schemas.microsoft.com/office/powerpoint/2010/main" val="3267300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795" y="730251"/>
            <a:ext cx="21033938"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796" y="3362326"/>
            <a:ext cx="1031691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p:cNvSpPr>
            <a:spLocks noGrp="1"/>
          </p:cNvSpPr>
          <p:nvPr>
            <p:ph sz="half" idx="2"/>
          </p:nvPr>
        </p:nvSpPr>
        <p:spPr>
          <a:xfrm>
            <a:off x="1679796" y="5010150"/>
            <a:ext cx="10316917"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6007" y="3362326"/>
            <a:ext cx="1036772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p:cNvSpPr>
            <a:spLocks noGrp="1"/>
          </p:cNvSpPr>
          <p:nvPr>
            <p:ph sz="quarter" idx="4"/>
          </p:nvPr>
        </p:nvSpPr>
        <p:spPr>
          <a:xfrm>
            <a:off x="12346007" y="5010150"/>
            <a:ext cx="1036772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5E21B6-2A57-6F41-9511-B7ED686231B5}" type="datetimeFigureOut">
              <a:rPr lang="en-US" smtClean="0"/>
              <a:t>1/16/19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D758F1-30C3-1E43-AF26-54F2CB8886D4}" type="slidenum">
              <a:rPr lang="en-US" smtClean="0"/>
              <a:t>‹#›</a:t>
            </a:fld>
            <a:endParaRPr lang="en-US"/>
          </a:p>
        </p:txBody>
      </p:sp>
    </p:spTree>
    <p:extLst>
      <p:ext uri="{BB962C8B-B14F-4D97-AF65-F5344CB8AC3E}">
        <p14:creationId xmlns:p14="http://schemas.microsoft.com/office/powerpoint/2010/main" val="3698553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C5E21B6-2A57-6F41-9511-B7ED686231B5}" type="datetimeFigureOut">
              <a:rPr lang="en-US" smtClean="0"/>
              <a:t>1/16/19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D758F1-30C3-1E43-AF26-54F2CB8886D4}" type="slidenum">
              <a:rPr lang="en-US" smtClean="0"/>
              <a:t>‹#›</a:t>
            </a:fld>
            <a:endParaRPr lang="en-US"/>
          </a:p>
        </p:txBody>
      </p:sp>
    </p:spTree>
    <p:extLst>
      <p:ext uri="{BB962C8B-B14F-4D97-AF65-F5344CB8AC3E}">
        <p14:creationId xmlns:p14="http://schemas.microsoft.com/office/powerpoint/2010/main" val="3586291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5E21B6-2A57-6F41-9511-B7ED686231B5}" type="datetimeFigureOut">
              <a:rPr lang="en-US" smtClean="0"/>
              <a:t>1/16/19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D758F1-30C3-1E43-AF26-54F2CB8886D4}" type="slidenum">
              <a:rPr lang="en-US" smtClean="0"/>
              <a:t>‹#›</a:t>
            </a:fld>
            <a:endParaRPr lang="en-US"/>
          </a:p>
        </p:txBody>
      </p:sp>
    </p:spTree>
    <p:extLst>
      <p:ext uri="{BB962C8B-B14F-4D97-AF65-F5344CB8AC3E}">
        <p14:creationId xmlns:p14="http://schemas.microsoft.com/office/powerpoint/2010/main" val="1006856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796" y="914400"/>
            <a:ext cx="7865498"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7726" y="1974851"/>
            <a:ext cx="12346007"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2C5E21B6-2A57-6F41-9511-B7ED686231B5}" type="datetimeFigureOut">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D758F1-30C3-1E43-AF26-54F2CB8886D4}" type="slidenum">
              <a:rPr lang="en-US" smtClean="0"/>
              <a:t>‹#›</a:t>
            </a:fld>
            <a:endParaRPr lang="en-US"/>
          </a:p>
        </p:txBody>
      </p:sp>
    </p:spTree>
    <p:extLst>
      <p:ext uri="{BB962C8B-B14F-4D97-AF65-F5344CB8AC3E}">
        <p14:creationId xmlns:p14="http://schemas.microsoft.com/office/powerpoint/2010/main" val="71574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796" y="914400"/>
            <a:ext cx="7865498"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7726" y="1974851"/>
            <a:ext cx="12346007"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2C5E21B6-2A57-6F41-9511-B7ED686231B5}" type="datetimeFigureOut">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D758F1-30C3-1E43-AF26-54F2CB8886D4}" type="slidenum">
              <a:rPr lang="en-US" smtClean="0"/>
              <a:t>‹#›</a:t>
            </a:fld>
            <a:endParaRPr lang="en-US"/>
          </a:p>
        </p:txBody>
      </p:sp>
    </p:spTree>
    <p:extLst>
      <p:ext uri="{BB962C8B-B14F-4D97-AF65-F5344CB8AC3E}">
        <p14:creationId xmlns:p14="http://schemas.microsoft.com/office/powerpoint/2010/main" val="2436327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2C5E21B6-2A57-6F41-9511-B7ED686231B5}" type="datetimeFigureOut">
              <a:rPr lang="en-US" smtClean="0"/>
              <a:t>1/16/19</a:t>
            </a:fld>
            <a:endParaRPr lang="en-US"/>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42D758F1-30C3-1E43-AF26-54F2CB8886D4}" type="slidenum">
              <a:rPr lang="en-US" smtClean="0"/>
              <a:t>‹#›</a:t>
            </a:fld>
            <a:endParaRPr lang="en-US"/>
          </a:p>
        </p:txBody>
      </p:sp>
    </p:spTree>
    <p:extLst>
      <p:ext uri="{BB962C8B-B14F-4D97-AF65-F5344CB8AC3E}">
        <p14:creationId xmlns:p14="http://schemas.microsoft.com/office/powerpoint/2010/main" val="15567681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ww.rhoworld.com/" TargetMode="External"/><Relationship Id="rId3" Type="http://schemas.openxmlformats.org/officeDocument/2006/relationships/hyperlink" Target="https://asa-dia-interactivesafetygraphics.github.io/safety-eDISH/test/" TargetMode="External"/><Relationship Id="rId7" Type="http://schemas.openxmlformats.org/officeDocument/2006/relationships/image" Target="../media/image1.tiff"/><Relationship Id="rId2" Type="http://schemas.openxmlformats.org/officeDocument/2006/relationships/hyperlink" Target="https://github.com/ASA-DIA-InteractiveSafetyGraphics/safetyGraphics" TargetMode="External"/><Relationship Id="rId1" Type="http://schemas.openxmlformats.org/officeDocument/2006/relationships/slideLayout" Target="../slideLayouts/slideLayout1.xml"/><Relationship Id="rId6" Type="http://schemas.openxmlformats.org/officeDocument/2006/relationships/hyperlink" Target="https://github.com/ASA-DIA-InteractiveSafetyGraphics/safety-eDISH" TargetMode="External"/><Relationship Id="rId5" Type="http://schemas.openxmlformats.org/officeDocument/2006/relationships/hyperlink" Target="https://github.com/RhoInc/safetyexploreR" TargetMode="External"/><Relationship Id="rId4" Type="http://schemas.openxmlformats.org/officeDocument/2006/relationships/hyperlink" Target="https://becca-krouse.shinyapps.io/safetyGraphicsApp/" TargetMode="External"/><Relationship Id="rId9" Type="http://schemas.openxmlformats.org/officeDocument/2006/relationships/image" Target="../media/image2.gif"/></Relationships>
</file>

<file path=ppt/slides/_rels/slide2.xml.rels><?xml version="1.0" encoding="UTF-8" standalone="yes"?>
<Relationships xmlns="http://schemas.openxmlformats.org/package/2006/relationships"><Relationship Id="rId8" Type="http://schemas.openxmlformats.org/officeDocument/2006/relationships/hyperlink" Target="http://www.rhoworld.com/" TargetMode="External"/><Relationship Id="rId3" Type="http://schemas.openxmlformats.org/officeDocument/2006/relationships/hyperlink" Target="https://github.com/RhoInc/datadigest" TargetMode="External"/><Relationship Id="rId7" Type="http://schemas.openxmlformats.org/officeDocument/2006/relationships/image" Target="../media/image3.png"/><Relationship Id="rId2" Type="http://schemas.openxmlformats.org/officeDocument/2006/relationships/hyperlink" Target="https://cran.r-project.org/web/packages/datadigest/index.html" TargetMode="External"/><Relationship Id="rId1" Type="http://schemas.openxmlformats.org/officeDocument/2006/relationships/slideLayout" Target="../slideLayouts/slideLayout1.xml"/><Relationship Id="rId6" Type="http://schemas.openxmlformats.org/officeDocument/2006/relationships/image" Target="../media/image1.tiff"/><Relationship Id="rId5" Type="http://schemas.openxmlformats.org/officeDocument/2006/relationships/hyperlink" Target="https://github.com/RhoInc/web-codebook" TargetMode="External"/><Relationship Id="rId4" Type="http://schemas.openxmlformats.org/officeDocument/2006/relationships/hyperlink" Target="https://rhoinc.github.io/viz-library/examples/0009-web-codebook-demo/example.html" TargetMode="External"/><Relationship Id="rId9" Type="http://schemas.openxmlformats.org/officeDocument/2006/relationships/image" Target="../media/image4.gif"/></Relationships>
</file>

<file path=ppt/slides/_rels/slide3.xml.rels><?xml version="1.0" encoding="UTF-8" standalone="yes"?>
<Relationships xmlns="http://schemas.openxmlformats.org/package/2006/relationships"><Relationship Id="rId2" Type="http://schemas.openxmlformats.org/officeDocument/2006/relationships/hyperlink" Target="http://www.rhoworld.com/"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hyperlink" Target="https://github.com/RhoInc/CRANsearcher" TargetMode="External"/><Relationship Id="rId13" Type="http://schemas.openxmlformats.org/officeDocument/2006/relationships/hyperlink" Target="https://github.com/RhoInc/query-overview" TargetMode="External"/><Relationship Id="rId3" Type="http://schemas.openxmlformats.org/officeDocument/2006/relationships/image" Target="../media/image5.png"/><Relationship Id="rId7" Type="http://schemas.openxmlformats.org/officeDocument/2006/relationships/image" Target="../media/image7.tiff"/><Relationship Id="rId12" Type="http://schemas.openxmlformats.org/officeDocument/2006/relationships/hyperlink" Target="https://github.com/RhoInc/crf-heat-map" TargetMode="External"/><Relationship Id="rId2" Type="http://schemas.openxmlformats.org/officeDocument/2006/relationships/hyperlink" Target="http://www.rhoworld.com/" TargetMode="External"/><Relationship Id="rId1" Type="http://schemas.openxmlformats.org/officeDocument/2006/relationships/slideLayout" Target="../slideLayouts/slideLayout1.xml"/><Relationship Id="rId6" Type="http://schemas.openxmlformats.org/officeDocument/2006/relationships/hyperlink" Target="https://openresearchsoftware.metajnl.com/articles/10.5334/jors.127/" TargetMode="External"/><Relationship Id="rId11" Type="http://schemas.openxmlformats.org/officeDocument/2006/relationships/hyperlink" Target="https://rhoinc.github.io/publication-library/" TargetMode="External"/><Relationship Id="rId5" Type="http://schemas.openxmlformats.org/officeDocument/2006/relationships/image" Target="../media/image6.png"/><Relationship Id="rId10" Type="http://schemas.openxmlformats.org/officeDocument/2006/relationships/hyperlink" Target="https://www.jacionline.org/article/S0091-6749(17)31019-9/pdf" TargetMode="External"/><Relationship Id="rId4" Type="http://schemas.openxmlformats.org/officeDocument/2006/relationships/hyperlink" Target="https://journals.sagepub.com/doi/abs/10.1177/2168479018754846" TargetMode="External"/><Relationship Id="rId9" Type="http://schemas.openxmlformats.org/officeDocument/2006/relationships/image" Target="../media/image8.png"/><Relationship Id="rId14" Type="http://schemas.openxmlformats.org/officeDocument/2006/relationships/hyperlink" Target="https://github.com/RhoInc/participant-visit-list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4CB3CB7-52C0-3F49-8CB7-E7435F95423F}"/>
              </a:ext>
            </a:extLst>
          </p:cNvPr>
          <p:cNvSpPr/>
          <p:nvPr/>
        </p:nvSpPr>
        <p:spPr>
          <a:xfrm>
            <a:off x="-1" y="0"/>
            <a:ext cx="24387175" cy="1415772"/>
          </a:xfrm>
          <a:prstGeom prst="rect">
            <a:avLst/>
          </a:prstGeom>
        </p:spPr>
        <p:txBody>
          <a:bodyPr wrap="square">
            <a:spAutoFit/>
          </a:bodyPr>
          <a:lstStyle/>
          <a:p>
            <a:pPr algn="ctr"/>
            <a:r>
              <a:rPr lang="en-US" sz="5400" b="1" dirty="0">
                <a:latin typeface="Calibri" panose="020F0502020204030204" pitchFamily="34" charset="0"/>
                <a:ea typeface="Calibri" panose="020F0502020204030204" pitchFamily="34" charset="0"/>
                <a:cs typeface="Times New Roman" panose="02020603050405020304" pitchFamily="18" charset="0"/>
              </a:rPr>
              <a:t>Modernizing the Clinical Trial Analysis Pipeline with R and JavaScript</a:t>
            </a:r>
          </a:p>
          <a:p>
            <a:pPr algn="ctr"/>
            <a:r>
              <a:rPr lang="en-US" sz="3200" dirty="0"/>
              <a:t>Jeremy Wildfire, Rebecca Krouse‎, Preston Burns, Ryan Bailey‎, Spencer Childress‎, Susan Duke, James Buchanan, Xiao Ni, ‎Frank Harrell</a:t>
            </a:r>
          </a:p>
        </p:txBody>
      </p:sp>
      <p:sp>
        <p:nvSpPr>
          <p:cNvPr id="7" name="TextBox 6">
            <a:extLst>
              <a:ext uri="{FF2B5EF4-FFF2-40B4-BE49-F238E27FC236}">
                <a16:creationId xmlns:a16="http://schemas.microsoft.com/office/drawing/2014/main" id="{70D659D2-887C-AF4E-B5E5-A0C0EF3ED2EF}"/>
              </a:ext>
            </a:extLst>
          </p:cNvPr>
          <p:cNvSpPr txBox="1"/>
          <p:nvPr/>
        </p:nvSpPr>
        <p:spPr>
          <a:xfrm>
            <a:off x="647700" y="1608687"/>
            <a:ext cx="8831580" cy="10741402"/>
          </a:xfrm>
          <a:prstGeom prst="rect">
            <a:avLst/>
          </a:prstGeom>
        </p:spPr>
        <p:style>
          <a:lnRef idx="2">
            <a:schemeClr val="dk1"/>
          </a:lnRef>
          <a:fillRef idx="1">
            <a:schemeClr val="lt1"/>
          </a:fillRef>
          <a:effectRef idx="0">
            <a:schemeClr val="dk1"/>
          </a:effectRef>
          <a:fontRef idx="minor">
            <a:schemeClr val="dk1"/>
          </a:fontRef>
        </p:style>
        <p:txBody>
          <a:bodyPr wrap="square" lIns="274320" tIns="182880" rIns="274320" bIns="91440" rtlCol="0">
            <a:spAutoFit/>
          </a:bodyPr>
          <a:lstStyle/>
          <a:p>
            <a:r>
              <a:rPr lang="en-US" b="1" dirty="0"/>
              <a:t>Problems</a:t>
            </a:r>
          </a:p>
          <a:p>
            <a:pPr marL="295275" indent="-295275">
              <a:buFont typeface="Arial" panose="020B0604020202020204" pitchFamily="34" charset="0"/>
              <a:buChar char="•"/>
            </a:pPr>
            <a:r>
              <a:rPr lang="en-US" sz="3200" dirty="0"/>
              <a:t>Clinical trial research is highly regulated and notoriously slow moving. </a:t>
            </a:r>
          </a:p>
          <a:p>
            <a:pPr marL="295275" indent="-295275">
              <a:buFont typeface="Arial" panose="020B0604020202020204" pitchFamily="34" charset="0"/>
              <a:buChar char="•"/>
            </a:pPr>
            <a:r>
              <a:rPr lang="en-US" sz="3200" dirty="0"/>
              <a:t>Manual review of huge data listings is still common. </a:t>
            </a:r>
          </a:p>
          <a:p>
            <a:pPr marL="295275" indent="-295275">
              <a:buFont typeface="Arial" panose="020B0604020202020204" pitchFamily="34" charset="0"/>
              <a:buChar char="•"/>
            </a:pPr>
            <a:r>
              <a:rPr lang="en-US" sz="3200" dirty="0"/>
              <a:t>Existing analysis tools are expensive, difficult to customize and tend to use proprietary formats, limiting reproducibility. </a:t>
            </a:r>
            <a:endParaRPr lang="en-US" sz="2000" dirty="0"/>
          </a:p>
          <a:p>
            <a:pPr marL="295275" indent="-295275"/>
            <a:r>
              <a:rPr lang="en-US" b="1" dirty="0"/>
              <a:t>Solutions</a:t>
            </a:r>
            <a:r>
              <a:rPr lang="en-US" sz="3200" b="1" dirty="0"/>
              <a:t>:</a:t>
            </a:r>
            <a:r>
              <a:rPr lang="en-US" sz="3200" dirty="0"/>
              <a:t> Create interactive tools that are</a:t>
            </a:r>
            <a:endParaRPr lang="en-US" sz="3200" u="sng" dirty="0"/>
          </a:p>
          <a:p>
            <a:pPr marL="295275" indent="-295275">
              <a:buFont typeface="Arial" panose="020B0604020202020204" pitchFamily="34" charset="0"/>
              <a:buChar char="•"/>
            </a:pPr>
            <a:r>
              <a:rPr lang="en-US" sz="3200" u="sng" dirty="0"/>
              <a:t>Open Source</a:t>
            </a:r>
            <a:r>
              <a:rPr lang="en-US" sz="3200" dirty="0"/>
              <a:t> - Transparent. Customizable. Free!</a:t>
            </a:r>
          </a:p>
          <a:p>
            <a:pPr marL="295275" indent="-295275">
              <a:buFont typeface="Arial" panose="020B0604020202020204" pitchFamily="34" charset="0"/>
              <a:buChar char="•"/>
            </a:pPr>
            <a:r>
              <a:rPr lang="en-US" sz="3200" u="sng" dirty="0"/>
              <a:t>Interactive</a:t>
            </a:r>
            <a:r>
              <a:rPr lang="en-US" sz="3200" dirty="0"/>
              <a:t> - Users can explore their data.</a:t>
            </a:r>
          </a:p>
          <a:p>
            <a:pPr marL="295275" indent="-295275">
              <a:buFont typeface="Arial" panose="020B0604020202020204" pitchFamily="34" charset="0"/>
              <a:buChar char="•"/>
            </a:pPr>
            <a:r>
              <a:rPr lang="en-US" sz="3200" u="sng" dirty="0"/>
              <a:t>Easy to Use</a:t>
            </a:r>
            <a:r>
              <a:rPr lang="en-US" sz="3200" dirty="0"/>
              <a:t> - Just open up a webpage. </a:t>
            </a:r>
          </a:p>
          <a:p>
            <a:pPr marL="295275" indent="-295275">
              <a:buFont typeface="Arial" panose="020B0604020202020204" pitchFamily="34" charset="0"/>
              <a:buChar char="•"/>
            </a:pPr>
            <a:r>
              <a:rPr lang="en-US" sz="3200" u="sng" dirty="0"/>
              <a:t>Easy to Configure</a:t>
            </a:r>
            <a:r>
              <a:rPr lang="en-US" sz="3200" dirty="0"/>
              <a:t> - Streamlined configuration with R.  </a:t>
            </a:r>
          </a:p>
          <a:p>
            <a:pPr marL="295275" indent="-295275">
              <a:buFont typeface="Arial" panose="020B0604020202020204" pitchFamily="34" charset="0"/>
              <a:buChar char="•"/>
            </a:pPr>
            <a:r>
              <a:rPr lang="en-US" sz="3200" u="sng" dirty="0"/>
              <a:t>Compliant with Data Standards</a:t>
            </a:r>
            <a:r>
              <a:rPr lang="en-US" sz="3200" dirty="0"/>
              <a:t> - Support </a:t>
            </a:r>
            <a:r>
              <a:rPr lang="en-US" sz="3200" dirty="0" err="1"/>
              <a:t>ADaM</a:t>
            </a:r>
            <a:r>
              <a:rPr lang="en-US" sz="3200" dirty="0"/>
              <a:t> and SDTM by default.</a:t>
            </a:r>
          </a:p>
          <a:p>
            <a:pPr marL="295275" indent="-295275">
              <a:buFont typeface="Arial" panose="020B0604020202020204" pitchFamily="34" charset="0"/>
              <a:buChar char="•"/>
            </a:pPr>
            <a:r>
              <a:rPr lang="en-US" sz="3200" u="sng" dirty="0"/>
              <a:t>Highly Collaborative</a:t>
            </a:r>
            <a:r>
              <a:rPr lang="en-US" sz="3200" dirty="0"/>
              <a:t> - Clinicians and Programmers working together.</a:t>
            </a:r>
          </a:p>
          <a:p>
            <a:pPr marL="295275" indent="-295275">
              <a:buFont typeface="Arial" panose="020B0604020202020204" pitchFamily="34" charset="0"/>
              <a:buChar char="•"/>
            </a:pPr>
            <a:r>
              <a:rPr lang="en-US" sz="3200" u="sng" dirty="0"/>
              <a:t>Agile</a:t>
            </a:r>
            <a:r>
              <a:rPr lang="en-US" sz="3200" dirty="0"/>
              <a:t> - Frequent releases with GitHub. </a:t>
            </a:r>
          </a:p>
          <a:p>
            <a:pPr marL="295275" indent="-295275">
              <a:buFont typeface="Arial" panose="020B0604020202020204" pitchFamily="34" charset="0"/>
              <a:buChar char="•"/>
            </a:pPr>
            <a:r>
              <a:rPr lang="en-US" sz="3200" u="sng" dirty="0"/>
              <a:t>Engaging</a:t>
            </a:r>
            <a:r>
              <a:rPr lang="en-US" sz="3200" dirty="0"/>
              <a:t> - Regular Feedback from users. Pilot testing. Open issue tracking. </a:t>
            </a:r>
          </a:p>
        </p:txBody>
      </p:sp>
      <p:sp>
        <p:nvSpPr>
          <p:cNvPr id="10" name="TextBox 9">
            <a:extLst>
              <a:ext uri="{FF2B5EF4-FFF2-40B4-BE49-F238E27FC236}">
                <a16:creationId xmlns:a16="http://schemas.microsoft.com/office/drawing/2014/main" id="{47D343D0-6CB1-5B4B-B79B-F1B9FCFD4482}"/>
              </a:ext>
            </a:extLst>
          </p:cNvPr>
          <p:cNvSpPr txBox="1"/>
          <p:nvPr/>
        </p:nvSpPr>
        <p:spPr>
          <a:xfrm>
            <a:off x="12839680" y="1608687"/>
            <a:ext cx="10727374" cy="2308324"/>
          </a:xfrm>
          <a:prstGeom prst="rect">
            <a:avLst/>
          </a:prstGeom>
          <a:noFill/>
        </p:spPr>
        <p:txBody>
          <a:bodyPr wrap="square" rtlCol="0">
            <a:spAutoFit/>
          </a:bodyPr>
          <a:lstStyle/>
          <a:p>
            <a:r>
              <a:rPr lang="en-US" b="1" dirty="0"/>
              <a:t>Packages:</a:t>
            </a:r>
            <a:r>
              <a:rPr lang="en-US" dirty="0"/>
              <a:t> </a:t>
            </a:r>
            <a:r>
              <a:rPr lang="en-US" b="1" u="sng" dirty="0" err="1">
                <a:solidFill>
                  <a:schemeClr val="accent1"/>
                </a:solidFill>
              </a:rPr>
              <a:t>safetygraphics</a:t>
            </a:r>
            <a:r>
              <a:rPr lang="en-US" dirty="0"/>
              <a:t> | </a:t>
            </a:r>
            <a:r>
              <a:rPr lang="en-US" dirty="0" err="1">
                <a:solidFill>
                  <a:schemeClr val="bg1">
                    <a:lumMod val="50000"/>
                  </a:schemeClr>
                </a:solidFill>
              </a:rPr>
              <a:t>datadigest</a:t>
            </a:r>
            <a:endParaRPr lang="en-US" dirty="0">
              <a:solidFill>
                <a:schemeClr val="bg1">
                  <a:lumMod val="50000"/>
                </a:schemeClr>
              </a:solidFill>
            </a:endParaRPr>
          </a:p>
          <a:p>
            <a:r>
              <a:rPr lang="en-US" i="1" dirty="0"/>
              <a:t>   Description: </a:t>
            </a:r>
            <a:r>
              <a:rPr lang="en-US" dirty="0"/>
              <a:t>Evaluation of clinical trial safety in R </a:t>
            </a:r>
          </a:p>
          <a:p>
            <a:r>
              <a:rPr lang="en-US" i="1" dirty="0"/>
              <a:t>   Links</a:t>
            </a:r>
            <a:r>
              <a:rPr lang="en-US" dirty="0"/>
              <a:t>: </a:t>
            </a:r>
            <a:r>
              <a:rPr lang="en-US" dirty="0">
                <a:hlinkClick r:id="rId2"/>
              </a:rPr>
              <a:t>GitHub</a:t>
            </a:r>
            <a:r>
              <a:rPr lang="en-US" dirty="0"/>
              <a:t> | </a:t>
            </a:r>
            <a:r>
              <a:rPr lang="en-US" dirty="0">
                <a:hlinkClick r:id="rId3"/>
              </a:rPr>
              <a:t>Interactive Chart</a:t>
            </a:r>
            <a:r>
              <a:rPr lang="en-US" dirty="0"/>
              <a:t> | </a:t>
            </a:r>
            <a:r>
              <a:rPr lang="en-US" dirty="0">
                <a:hlinkClick r:id="rId4"/>
              </a:rPr>
              <a:t>Shiny</a:t>
            </a:r>
            <a:endParaRPr lang="en-US" dirty="0"/>
          </a:p>
          <a:p>
            <a:r>
              <a:rPr lang="en-US" i="1" dirty="0"/>
              <a:t>   Related Tools</a:t>
            </a:r>
            <a:r>
              <a:rPr lang="en-US" dirty="0"/>
              <a:t>: </a:t>
            </a:r>
            <a:r>
              <a:rPr lang="en-US" dirty="0">
                <a:hlinkClick r:id="rId5"/>
              </a:rPr>
              <a:t>SafetyExploreR</a:t>
            </a:r>
            <a:r>
              <a:rPr lang="en-US" dirty="0"/>
              <a:t> | </a:t>
            </a:r>
            <a:r>
              <a:rPr lang="en-US" dirty="0">
                <a:hlinkClick r:id="rId6"/>
              </a:rPr>
              <a:t>safety-eDish</a:t>
            </a:r>
            <a:endParaRPr lang="en-US" dirty="0"/>
          </a:p>
        </p:txBody>
      </p:sp>
      <p:pic>
        <p:nvPicPr>
          <p:cNvPr id="13" name="Picture 12">
            <a:extLst>
              <a:ext uri="{FF2B5EF4-FFF2-40B4-BE49-F238E27FC236}">
                <a16:creationId xmlns:a16="http://schemas.microsoft.com/office/drawing/2014/main" id="{38297597-E39C-EE42-A717-44B36A8AC67E}"/>
              </a:ext>
            </a:extLst>
          </p:cNvPr>
          <p:cNvPicPr>
            <a:picLocks noChangeAspect="1"/>
          </p:cNvPicPr>
          <p:nvPr/>
        </p:nvPicPr>
        <p:blipFill>
          <a:blip r:embed="rId7"/>
          <a:stretch>
            <a:fillRect/>
          </a:stretch>
        </p:blipFill>
        <p:spPr>
          <a:xfrm>
            <a:off x="10302241" y="1540427"/>
            <a:ext cx="2110718" cy="2444845"/>
          </a:xfrm>
          <a:prstGeom prst="rect">
            <a:avLst/>
          </a:prstGeom>
        </p:spPr>
      </p:pic>
      <p:sp>
        <p:nvSpPr>
          <p:cNvPr id="2" name="TextBox 1">
            <a:extLst>
              <a:ext uri="{FF2B5EF4-FFF2-40B4-BE49-F238E27FC236}">
                <a16:creationId xmlns:a16="http://schemas.microsoft.com/office/drawing/2014/main" id="{4EDFFD23-CAB4-BC46-A552-88DE9F8F0A51}"/>
              </a:ext>
            </a:extLst>
          </p:cNvPr>
          <p:cNvSpPr txBox="1"/>
          <p:nvPr/>
        </p:nvSpPr>
        <p:spPr>
          <a:xfrm>
            <a:off x="10302242" y="12543004"/>
            <a:ext cx="10997900" cy="1077218"/>
          </a:xfrm>
          <a:prstGeom prst="rect">
            <a:avLst/>
          </a:prstGeom>
          <a:solidFill>
            <a:schemeClr val="bg1">
              <a:lumMod val="85000"/>
            </a:schemeClr>
          </a:solidFill>
          <a:ln>
            <a:solidFill>
              <a:schemeClr val="tx1"/>
            </a:solidFill>
          </a:ln>
        </p:spPr>
        <p:txBody>
          <a:bodyPr wrap="square" rtlCol="0">
            <a:spAutoFit/>
          </a:bodyPr>
          <a:lstStyle/>
          <a:p>
            <a:r>
              <a:rPr lang="en-US" sz="1600" dirty="0">
                <a:solidFill>
                  <a:schemeClr val="bg2">
                    <a:lumMod val="50000"/>
                  </a:schemeClr>
                </a:solidFill>
                <a:latin typeface="Consolas" panose="020B0609020204030204" pitchFamily="49" charset="0"/>
                <a:cs typeface="Consolas" panose="020B0609020204030204" pitchFamily="49" charset="0"/>
              </a:rPr>
              <a:t>#Code to initialize shiny application with sample data</a:t>
            </a:r>
          </a:p>
          <a:p>
            <a:r>
              <a:rPr lang="en-US" sz="1600" dirty="0">
                <a:solidFill>
                  <a:srgbClr val="7030A0"/>
                </a:solidFill>
                <a:latin typeface="Consolas" panose="020B0609020204030204" pitchFamily="49" charset="0"/>
                <a:cs typeface="Consolas" panose="020B0609020204030204" pitchFamily="49" charset="0"/>
              </a:rPr>
              <a:t>devtools</a:t>
            </a:r>
            <a:r>
              <a:rPr lang="en-US" sz="1600" dirty="0">
                <a:solidFill>
                  <a:srgbClr val="FF0000"/>
                </a:solidFill>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install_github</a:t>
            </a:r>
            <a:r>
              <a:rPr lang="en-US" sz="1600" dirty="0">
                <a:latin typeface="Consolas" panose="020B0609020204030204" pitchFamily="49" charset="0"/>
                <a:cs typeface="Consolas" panose="020B0609020204030204" pitchFamily="49" charset="0"/>
              </a:rPr>
              <a:t>(</a:t>
            </a:r>
            <a:r>
              <a:rPr lang="en-US" sz="1600" dirty="0">
                <a:solidFill>
                  <a:schemeClr val="accent1"/>
                </a:solidFill>
                <a:latin typeface="Consolas" panose="020B0609020204030204" pitchFamily="49" charset="0"/>
                <a:cs typeface="Consolas" panose="020B0609020204030204" pitchFamily="49" charset="0"/>
              </a:rPr>
              <a:t>"ASA-DIA-</a:t>
            </a:r>
            <a:r>
              <a:rPr lang="en-US" sz="1600" dirty="0" err="1">
                <a:solidFill>
                  <a:schemeClr val="accent1"/>
                </a:solidFill>
                <a:latin typeface="Consolas" panose="020B0609020204030204" pitchFamily="49" charset="0"/>
                <a:cs typeface="Consolas" panose="020B0609020204030204" pitchFamily="49" charset="0"/>
              </a:rPr>
              <a:t>InteractiveSafetyGraphics</a:t>
            </a:r>
            <a:r>
              <a:rPr lang="en-US" sz="1600" dirty="0">
                <a:solidFill>
                  <a:schemeClr val="accent1"/>
                </a:solidFill>
                <a:latin typeface="Consolas" panose="020B0609020204030204" pitchFamily="49" charset="0"/>
                <a:cs typeface="Consolas" panose="020B0609020204030204" pitchFamily="49" charset="0"/>
              </a:rPr>
              <a:t>/</a:t>
            </a:r>
            <a:r>
              <a:rPr lang="en-US" sz="1600" dirty="0" err="1">
                <a:solidFill>
                  <a:schemeClr val="accent1"/>
                </a:solidFill>
                <a:latin typeface="Consolas" panose="020B0609020204030204" pitchFamily="49" charset="0"/>
                <a:cs typeface="Consolas" panose="020B0609020204030204" pitchFamily="49" charset="0"/>
              </a:rPr>
              <a:t>safetyGraphics</a:t>
            </a:r>
            <a:r>
              <a:rPr lang="en-US" sz="1600" dirty="0">
                <a:solidFill>
                  <a:schemeClr val="accent1"/>
                </a:solidFill>
                <a:latin typeface="Consolas" panose="020B0609020204030204" pitchFamily="49" charset="0"/>
                <a:cs typeface="Consolas" panose="020B0609020204030204" pitchFamily="49" charset="0"/>
              </a:rPr>
              <a:t>"</a:t>
            </a:r>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library(</a:t>
            </a:r>
            <a:r>
              <a:rPr lang="en-US" sz="1600" dirty="0">
                <a:solidFill>
                  <a:schemeClr val="accent1"/>
                </a:solidFill>
                <a:latin typeface="Consolas" panose="020B0609020204030204" pitchFamily="49" charset="0"/>
                <a:cs typeface="Consolas" panose="020B0609020204030204" pitchFamily="49" charset="0"/>
              </a:rPr>
              <a:t>"</a:t>
            </a:r>
            <a:r>
              <a:rPr lang="en-US" sz="1600" dirty="0" err="1">
                <a:solidFill>
                  <a:schemeClr val="accent1"/>
                </a:solidFill>
                <a:latin typeface="Consolas" panose="020B0609020204030204" pitchFamily="49" charset="0"/>
                <a:cs typeface="Consolas" panose="020B0609020204030204" pitchFamily="49" charset="0"/>
              </a:rPr>
              <a:t>safetyGraphics</a:t>
            </a:r>
            <a:r>
              <a:rPr lang="en-US" sz="1600" dirty="0">
                <a:solidFill>
                  <a:schemeClr val="accent1"/>
                </a:solidFill>
                <a:latin typeface="Consolas" panose="020B0609020204030204" pitchFamily="49" charset="0"/>
                <a:cs typeface="Consolas" panose="020B0609020204030204" pitchFamily="49" charset="0"/>
              </a:rPr>
              <a:t>"</a:t>
            </a:r>
            <a:r>
              <a:rPr lang="en-US" sz="1600" dirty="0">
                <a:latin typeface="Consolas" panose="020B0609020204030204" pitchFamily="49" charset="0"/>
                <a:cs typeface="Consolas" panose="020B0609020204030204" pitchFamily="49" charset="0"/>
              </a:rPr>
              <a:t>) </a:t>
            </a:r>
          </a:p>
          <a:p>
            <a:r>
              <a:rPr lang="en-US" sz="1600" dirty="0" err="1">
                <a:latin typeface="Consolas" panose="020B0609020204030204" pitchFamily="49" charset="0"/>
                <a:cs typeface="Consolas" panose="020B0609020204030204" pitchFamily="49" charset="0"/>
              </a:rPr>
              <a:t>safetyGraphicsApp</a:t>
            </a:r>
            <a:r>
              <a:rPr lang="en-US" sz="1600" dirty="0">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931A0F32-9731-B941-846C-D5DEA8C4024F}"/>
              </a:ext>
            </a:extLst>
          </p:cNvPr>
          <p:cNvSpPr txBox="1"/>
          <p:nvPr/>
        </p:nvSpPr>
        <p:spPr>
          <a:xfrm>
            <a:off x="647700" y="12450409"/>
            <a:ext cx="8831580" cy="1123384"/>
          </a:xfrm>
          <a:prstGeom prst="rect">
            <a:avLst/>
          </a:prstGeom>
          <a:noFill/>
        </p:spPr>
        <p:txBody>
          <a:bodyPr wrap="square" rtlCol="0">
            <a:spAutoFit/>
          </a:bodyPr>
          <a:lstStyle/>
          <a:p>
            <a:r>
              <a:rPr lang="en-US" sz="1200" b="1" dirty="0"/>
              <a:t>Acknowledgements</a:t>
            </a:r>
          </a:p>
          <a:p>
            <a:r>
              <a:rPr lang="en-US" sz="1100" dirty="0"/>
              <a:t>The </a:t>
            </a:r>
            <a:r>
              <a:rPr lang="en-US" sz="1100" dirty="0" err="1"/>
              <a:t>safetyGraphics</a:t>
            </a:r>
            <a:r>
              <a:rPr lang="en-US" sz="1100" dirty="0"/>
              <a:t> and safety-</a:t>
            </a:r>
            <a:r>
              <a:rPr lang="en-US" sz="1100" dirty="0" err="1"/>
              <a:t>edish</a:t>
            </a:r>
            <a:r>
              <a:rPr lang="en-US" sz="1100" dirty="0"/>
              <a:t> projects are maintained by the ASA </a:t>
            </a:r>
            <a:r>
              <a:rPr lang="en-US" sz="1100" dirty="0" err="1"/>
              <a:t>Biopharm</a:t>
            </a:r>
            <a:r>
              <a:rPr lang="en-US" sz="1100" dirty="0"/>
              <a:t>/DIA Safety Working Group’s Interactive Safety Graphics Taskforce, which combines stakeholders from across the pharmaceutical industry, including the FDA. All other work done by The Center for Interactive Data Visualization at </a:t>
            </a:r>
            <a:r>
              <a:rPr lang="en-US" sz="1100" dirty="0">
                <a:hlinkClick r:id="rId8"/>
              </a:rPr>
              <a:t>Rho</a:t>
            </a:r>
            <a:r>
              <a:rPr lang="en-US" sz="1100" dirty="0"/>
              <a:t>. All work is free and open source with an MIT License. Author Affiliations are as follows with an “*” indicating Safety Graphics Taskforce members:  J Wildfire (Rho*), Rebecca Krouse (Rho*), Preston Burns (Rho), Ryan Bailey (Rho), Spencer Childress (Rho), Susan Duke (FDA*), James </a:t>
            </a:r>
            <a:r>
              <a:rPr lang="en-US" sz="1100" dirty="0" err="1"/>
              <a:t>Bucanan</a:t>
            </a:r>
            <a:r>
              <a:rPr lang="en-US" sz="1100" dirty="0"/>
              <a:t> (</a:t>
            </a:r>
            <a:r>
              <a:rPr lang="en-US" sz="1100" dirty="0" err="1"/>
              <a:t>Covilance</a:t>
            </a:r>
            <a:r>
              <a:rPr lang="en-US" sz="1100" dirty="0"/>
              <a:t>*), Xiao Ni (Novartis*), Frank Harrell (Vanderbilt*)</a:t>
            </a:r>
          </a:p>
        </p:txBody>
      </p:sp>
      <p:pic>
        <p:nvPicPr>
          <p:cNvPr id="14" name="Picture 13">
            <a:extLst>
              <a:ext uri="{FF2B5EF4-FFF2-40B4-BE49-F238E27FC236}">
                <a16:creationId xmlns:a16="http://schemas.microsoft.com/office/drawing/2014/main" id="{59DDB505-520E-484C-B051-40157CCD0ED2}"/>
              </a:ext>
            </a:extLst>
          </p:cNvPr>
          <p:cNvPicPr>
            <a:picLocks noChangeAspect="1"/>
          </p:cNvPicPr>
          <p:nvPr/>
        </p:nvPicPr>
        <p:blipFill>
          <a:blip r:embed="rId9"/>
          <a:stretch>
            <a:fillRect/>
          </a:stretch>
        </p:blipFill>
        <p:spPr>
          <a:xfrm>
            <a:off x="10302241" y="4109926"/>
            <a:ext cx="11481994" cy="8267036"/>
          </a:xfrm>
          <a:prstGeom prst="rect">
            <a:avLst/>
          </a:prstGeom>
        </p:spPr>
      </p:pic>
    </p:spTree>
    <p:extLst>
      <p:ext uri="{BB962C8B-B14F-4D97-AF65-F5344CB8AC3E}">
        <p14:creationId xmlns:p14="http://schemas.microsoft.com/office/powerpoint/2010/main" val="232594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4CB3CB7-52C0-3F49-8CB7-E7435F95423F}"/>
              </a:ext>
            </a:extLst>
          </p:cNvPr>
          <p:cNvSpPr/>
          <p:nvPr/>
        </p:nvSpPr>
        <p:spPr>
          <a:xfrm>
            <a:off x="-1" y="0"/>
            <a:ext cx="24387175" cy="1415772"/>
          </a:xfrm>
          <a:prstGeom prst="rect">
            <a:avLst/>
          </a:prstGeom>
        </p:spPr>
        <p:txBody>
          <a:bodyPr wrap="square">
            <a:spAutoFit/>
          </a:bodyPr>
          <a:lstStyle/>
          <a:p>
            <a:pPr algn="ctr"/>
            <a:r>
              <a:rPr lang="en-US" sz="5400" b="1" dirty="0">
                <a:latin typeface="Calibri" panose="020F0502020204030204" pitchFamily="34" charset="0"/>
                <a:ea typeface="Calibri" panose="020F0502020204030204" pitchFamily="34" charset="0"/>
                <a:cs typeface="Times New Roman" panose="02020603050405020304" pitchFamily="18" charset="0"/>
              </a:rPr>
              <a:t>Modernizing the Clinical Trial Analysis Pipeline with R and JavaScript</a:t>
            </a:r>
          </a:p>
          <a:p>
            <a:pPr algn="ctr"/>
            <a:r>
              <a:rPr lang="en-US" sz="3200" dirty="0"/>
              <a:t>Jeremy Wildfire, Rebecca Krouse‎, Preston Burns, Ryan Bailey‎, Spencer Childress‎, Susan Duke, James Buchanan, Xiao Ni, ‎Frank Harrell</a:t>
            </a:r>
          </a:p>
        </p:txBody>
      </p:sp>
      <p:sp>
        <p:nvSpPr>
          <p:cNvPr id="7" name="TextBox 6">
            <a:extLst>
              <a:ext uri="{FF2B5EF4-FFF2-40B4-BE49-F238E27FC236}">
                <a16:creationId xmlns:a16="http://schemas.microsoft.com/office/drawing/2014/main" id="{70D659D2-887C-AF4E-B5E5-A0C0EF3ED2EF}"/>
              </a:ext>
            </a:extLst>
          </p:cNvPr>
          <p:cNvSpPr txBox="1"/>
          <p:nvPr/>
        </p:nvSpPr>
        <p:spPr>
          <a:xfrm>
            <a:off x="647700" y="1608687"/>
            <a:ext cx="8831580" cy="10741402"/>
          </a:xfrm>
          <a:prstGeom prst="rect">
            <a:avLst/>
          </a:prstGeom>
        </p:spPr>
        <p:style>
          <a:lnRef idx="2">
            <a:schemeClr val="dk1"/>
          </a:lnRef>
          <a:fillRef idx="1">
            <a:schemeClr val="lt1"/>
          </a:fillRef>
          <a:effectRef idx="0">
            <a:schemeClr val="dk1"/>
          </a:effectRef>
          <a:fontRef idx="minor">
            <a:schemeClr val="dk1"/>
          </a:fontRef>
        </p:style>
        <p:txBody>
          <a:bodyPr wrap="square" lIns="274320" tIns="182880" rIns="274320" bIns="91440" rtlCol="0">
            <a:spAutoFit/>
          </a:bodyPr>
          <a:lstStyle/>
          <a:p>
            <a:r>
              <a:rPr lang="en-US" b="1" dirty="0"/>
              <a:t>Problems</a:t>
            </a:r>
          </a:p>
          <a:p>
            <a:pPr marL="295275" indent="-295275">
              <a:buFont typeface="Arial" panose="020B0604020202020204" pitchFamily="34" charset="0"/>
              <a:buChar char="•"/>
            </a:pPr>
            <a:r>
              <a:rPr lang="en-US" sz="3200" dirty="0"/>
              <a:t>Clinical trial research is highly regulated and notoriously slow moving. </a:t>
            </a:r>
          </a:p>
          <a:p>
            <a:pPr marL="295275" indent="-295275">
              <a:buFont typeface="Arial" panose="020B0604020202020204" pitchFamily="34" charset="0"/>
              <a:buChar char="•"/>
            </a:pPr>
            <a:r>
              <a:rPr lang="en-US" sz="3200" dirty="0"/>
              <a:t>Manual review of huge data listings is still common. </a:t>
            </a:r>
          </a:p>
          <a:p>
            <a:pPr marL="295275" indent="-295275">
              <a:buFont typeface="Arial" panose="020B0604020202020204" pitchFamily="34" charset="0"/>
              <a:buChar char="•"/>
            </a:pPr>
            <a:r>
              <a:rPr lang="en-US" sz="3200" dirty="0"/>
              <a:t>Existing analysis tools are expensive, difficult to customize and tend to use proprietary formats, limiting reproducibility. </a:t>
            </a:r>
            <a:endParaRPr lang="en-US" sz="2000" dirty="0"/>
          </a:p>
          <a:p>
            <a:pPr marL="295275" indent="-295275"/>
            <a:r>
              <a:rPr lang="en-US" b="1" dirty="0"/>
              <a:t>Solutions</a:t>
            </a:r>
            <a:r>
              <a:rPr lang="en-US" sz="3200" b="1" dirty="0"/>
              <a:t>:</a:t>
            </a:r>
            <a:r>
              <a:rPr lang="en-US" sz="3200" dirty="0"/>
              <a:t> Create interactive tools that are</a:t>
            </a:r>
            <a:endParaRPr lang="en-US" sz="3200" u="sng" dirty="0"/>
          </a:p>
          <a:p>
            <a:pPr marL="295275" indent="-295275">
              <a:buFont typeface="Arial" panose="020B0604020202020204" pitchFamily="34" charset="0"/>
              <a:buChar char="•"/>
            </a:pPr>
            <a:r>
              <a:rPr lang="en-US" sz="3200" u="sng" dirty="0"/>
              <a:t>Open Source</a:t>
            </a:r>
            <a:r>
              <a:rPr lang="en-US" sz="3200" dirty="0"/>
              <a:t> - Transparent. Customizable. Free!</a:t>
            </a:r>
          </a:p>
          <a:p>
            <a:pPr marL="295275" indent="-295275">
              <a:buFont typeface="Arial" panose="020B0604020202020204" pitchFamily="34" charset="0"/>
              <a:buChar char="•"/>
            </a:pPr>
            <a:r>
              <a:rPr lang="en-US" sz="3200" u="sng" dirty="0"/>
              <a:t>Interactive</a:t>
            </a:r>
            <a:r>
              <a:rPr lang="en-US" sz="3200" dirty="0"/>
              <a:t> - Users can explore their data.</a:t>
            </a:r>
          </a:p>
          <a:p>
            <a:pPr marL="295275" indent="-295275">
              <a:buFont typeface="Arial" panose="020B0604020202020204" pitchFamily="34" charset="0"/>
              <a:buChar char="•"/>
            </a:pPr>
            <a:r>
              <a:rPr lang="en-US" sz="3200" u="sng" dirty="0"/>
              <a:t>Easy to Use</a:t>
            </a:r>
            <a:r>
              <a:rPr lang="en-US" sz="3200" dirty="0"/>
              <a:t> - Just open up a webpage. </a:t>
            </a:r>
          </a:p>
          <a:p>
            <a:pPr marL="295275" indent="-295275">
              <a:buFont typeface="Arial" panose="020B0604020202020204" pitchFamily="34" charset="0"/>
              <a:buChar char="•"/>
            </a:pPr>
            <a:r>
              <a:rPr lang="en-US" sz="3200" u="sng" dirty="0"/>
              <a:t>Easy to Configure</a:t>
            </a:r>
            <a:r>
              <a:rPr lang="en-US" sz="3200" dirty="0"/>
              <a:t> - Streamlined configuration with R.  </a:t>
            </a:r>
          </a:p>
          <a:p>
            <a:pPr marL="295275" indent="-295275">
              <a:buFont typeface="Arial" panose="020B0604020202020204" pitchFamily="34" charset="0"/>
              <a:buChar char="•"/>
            </a:pPr>
            <a:r>
              <a:rPr lang="en-US" sz="3200" u="sng" dirty="0"/>
              <a:t>Compliant with Data Standards</a:t>
            </a:r>
            <a:r>
              <a:rPr lang="en-US" sz="3200" dirty="0"/>
              <a:t> - Support </a:t>
            </a:r>
            <a:r>
              <a:rPr lang="en-US" sz="3200" dirty="0" err="1"/>
              <a:t>ADaM</a:t>
            </a:r>
            <a:r>
              <a:rPr lang="en-US" sz="3200" dirty="0"/>
              <a:t> and SDTM by default.</a:t>
            </a:r>
          </a:p>
          <a:p>
            <a:pPr marL="295275" indent="-295275">
              <a:buFont typeface="Arial" panose="020B0604020202020204" pitchFamily="34" charset="0"/>
              <a:buChar char="•"/>
            </a:pPr>
            <a:r>
              <a:rPr lang="en-US" sz="3200" u="sng" dirty="0"/>
              <a:t>Highly Collaborative</a:t>
            </a:r>
            <a:r>
              <a:rPr lang="en-US" sz="3200" dirty="0"/>
              <a:t> - Clinicians and Programmers working together.</a:t>
            </a:r>
          </a:p>
          <a:p>
            <a:pPr marL="295275" indent="-295275">
              <a:buFont typeface="Arial" panose="020B0604020202020204" pitchFamily="34" charset="0"/>
              <a:buChar char="•"/>
            </a:pPr>
            <a:r>
              <a:rPr lang="en-US" sz="3200" u="sng" dirty="0"/>
              <a:t>Agile</a:t>
            </a:r>
            <a:r>
              <a:rPr lang="en-US" sz="3200" dirty="0"/>
              <a:t> - Frequent releases with GitHub. </a:t>
            </a:r>
          </a:p>
          <a:p>
            <a:pPr marL="295275" indent="-295275">
              <a:buFont typeface="Arial" panose="020B0604020202020204" pitchFamily="34" charset="0"/>
              <a:buChar char="•"/>
            </a:pPr>
            <a:r>
              <a:rPr lang="en-US" sz="3200" u="sng" dirty="0"/>
              <a:t>Engaging</a:t>
            </a:r>
            <a:r>
              <a:rPr lang="en-US" sz="3200" dirty="0"/>
              <a:t> - Regular Feedback from users. Pilot testing. Open issue tracking. </a:t>
            </a:r>
          </a:p>
        </p:txBody>
      </p:sp>
      <p:sp>
        <p:nvSpPr>
          <p:cNvPr id="10" name="TextBox 9">
            <a:extLst>
              <a:ext uri="{FF2B5EF4-FFF2-40B4-BE49-F238E27FC236}">
                <a16:creationId xmlns:a16="http://schemas.microsoft.com/office/drawing/2014/main" id="{47D343D0-6CB1-5B4B-B79B-F1B9FCFD4482}"/>
              </a:ext>
            </a:extLst>
          </p:cNvPr>
          <p:cNvSpPr txBox="1"/>
          <p:nvPr/>
        </p:nvSpPr>
        <p:spPr>
          <a:xfrm>
            <a:off x="12839680" y="1608687"/>
            <a:ext cx="10727374" cy="2308324"/>
          </a:xfrm>
          <a:prstGeom prst="rect">
            <a:avLst/>
          </a:prstGeom>
          <a:noFill/>
        </p:spPr>
        <p:txBody>
          <a:bodyPr wrap="square" rtlCol="0">
            <a:spAutoFit/>
          </a:bodyPr>
          <a:lstStyle/>
          <a:p>
            <a:r>
              <a:rPr lang="en-US" b="1" dirty="0"/>
              <a:t>Packages:</a:t>
            </a:r>
            <a:r>
              <a:rPr lang="en-US" dirty="0"/>
              <a:t> </a:t>
            </a:r>
            <a:r>
              <a:rPr lang="en-US" dirty="0" err="1">
                <a:solidFill>
                  <a:schemeClr val="bg1">
                    <a:lumMod val="50000"/>
                  </a:schemeClr>
                </a:solidFill>
              </a:rPr>
              <a:t>safetygraphics</a:t>
            </a:r>
            <a:r>
              <a:rPr lang="en-US" dirty="0"/>
              <a:t> | </a:t>
            </a:r>
            <a:r>
              <a:rPr lang="en-US" b="1" u="sng" dirty="0">
                <a:solidFill>
                  <a:schemeClr val="accent1"/>
                </a:solidFill>
              </a:rPr>
              <a:t>datadigest</a:t>
            </a:r>
          </a:p>
          <a:p>
            <a:r>
              <a:rPr lang="en-US" i="1" dirty="0"/>
              <a:t>   Description: </a:t>
            </a:r>
            <a:r>
              <a:rPr lang="en-US" dirty="0"/>
              <a:t>Concise interactive data summaries in R</a:t>
            </a:r>
          </a:p>
          <a:p>
            <a:r>
              <a:rPr lang="en-US" i="1" dirty="0"/>
              <a:t>   Links</a:t>
            </a:r>
            <a:r>
              <a:rPr lang="en-US" dirty="0"/>
              <a:t>: </a:t>
            </a:r>
            <a:r>
              <a:rPr lang="en-US" dirty="0">
                <a:hlinkClick r:id="rId2"/>
              </a:rPr>
              <a:t>CRAN</a:t>
            </a:r>
            <a:r>
              <a:rPr lang="en-US" dirty="0"/>
              <a:t> | </a:t>
            </a:r>
            <a:r>
              <a:rPr lang="en-US" dirty="0">
                <a:hlinkClick r:id="rId3"/>
              </a:rPr>
              <a:t>GitHub</a:t>
            </a:r>
            <a:r>
              <a:rPr lang="en-US" dirty="0"/>
              <a:t> | </a:t>
            </a:r>
            <a:r>
              <a:rPr lang="en-US" dirty="0">
                <a:hlinkClick r:id="rId4"/>
              </a:rPr>
              <a:t>Interactive Chart</a:t>
            </a:r>
            <a:endParaRPr lang="en-US" dirty="0"/>
          </a:p>
          <a:p>
            <a:r>
              <a:rPr lang="en-US" i="1" dirty="0"/>
              <a:t>   Related Tools</a:t>
            </a:r>
            <a:r>
              <a:rPr lang="en-US" dirty="0"/>
              <a:t>: </a:t>
            </a:r>
            <a:r>
              <a:rPr lang="en-US" dirty="0">
                <a:hlinkClick r:id="rId5"/>
              </a:rPr>
              <a:t>web-codebook </a:t>
            </a:r>
            <a:endParaRPr lang="en-US" dirty="0"/>
          </a:p>
        </p:txBody>
      </p:sp>
      <p:pic>
        <p:nvPicPr>
          <p:cNvPr id="13" name="Picture 12">
            <a:extLst>
              <a:ext uri="{FF2B5EF4-FFF2-40B4-BE49-F238E27FC236}">
                <a16:creationId xmlns:a16="http://schemas.microsoft.com/office/drawing/2014/main" id="{38297597-E39C-EE42-A717-44B36A8AC67E}"/>
              </a:ext>
            </a:extLst>
          </p:cNvPr>
          <p:cNvPicPr>
            <a:picLocks noChangeAspect="1"/>
          </p:cNvPicPr>
          <p:nvPr/>
        </p:nvPicPr>
        <p:blipFill>
          <a:blip r:embed="rId6"/>
          <a:stretch>
            <a:fillRect/>
          </a:stretch>
        </p:blipFill>
        <p:spPr>
          <a:xfrm>
            <a:off x="10302241" y="1540427"/>
            <a:ext cx="2110718" cy="2444845"/>
          </a:xfrm>
          <a:prstGeom prst="rect">
            <a:avLst/>
          </a:prstGeom>
        </p:spPr>
      </p:pic>
      <p:sp>
        <p:nvSpPr>
          <p:cNvPr id="4" name="Rectangle 3">
            <a:extLst>
              <a:ext uri="{FF2B5EF4-FFF2-40B4-BE49-F238E27FC236}">
                <a16:creationId xmlns:a16="http://schemas.microsoft.com/office/drawing/2014/main" id="{D13D5F4B-3AB9-D54F-B2ED-3DCEECA64B79}"/>
              </a:ext>
            </a:extLst>
          </p:cNvPr>
          <p:cNvSpPr/>
          <p:nvPr/>
        </p:nvSpPr>
        <p:spPr>
          <a:xfrm>
            <a:off x="10650510" y="2083633"/>
            <a:ext cx="1416571" cy="1416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C61F34F-F8C3-F148-A48F-90430B7827DD}"/>
              </a:ext>
            </a:extLst>
          </p:cNvPr>
          <p:cNvSpPr txBox="1"/>
          <p:nvPr/>
        </p:nvSpPr>
        <p:spPr>
          <a:xfrm>
            <a:off x="10706433" y="3151733"/>
            <a:ext cx="1272208" cy="400110"/>
          </a:xfrm>
          <a:prstGeom prst="rect">
            <a:avLst/>
          </a:prstGeom>
          <a:noFill/>
        </p:spPr>
        <p:txBody>
          <a:bodyPr wrap="none" rtlCol="0">
            <a:spAutoFit/>
          </a:bodyPr>
          <a:lstStyle/>
          <a:p>
            <a:r>
              <a:rPr lang="en-US" sz="2000" dirty="0">
                <a:solidFill>
                  <a:schemeClr val="bg1">
                    <a:lumMod val="50000"/>
                  </a:schemeClr>
                </a:solidFill>
              </a:rPr>
              <a:t>datadigest</a:t>
            </a:r>
          </a:p>
        </p:txBody>
      </p:sp>
      <p:pic>
        <p:nvPicPr>
          <p:cNvPr id="14" name="Picture 13">
            <a:extLst>
              <a:ext uri="{FF2B5EF4-FFF2-40B4-BE49-F238E27FC236}">
                <a16:creationId xmlns:a16="http://schemas.microsoft.com/office/drawing/2014/main" id="{CEE07DEB-3D72-D546-BBDF-581B4C0AEFB4}"/>
              </a:ext>
            </a:extLst>
          </p:cNvPr>
          <p:cNvPicPr>
            <a:picLocks noChangeAspect="1"/>
          </p:cNvPicPr>
          <p:nvPr/>
        </p:nvPicPr>
        <p:blipFill rotWithShape="1">
          <a:blip r:embed="rId7">
            <a:duotone>
              <a:schemeClr val="accent5">
                <a:shade val="45000"/>
                <a:satMod val="135000"/>
              </a:schemeClr>
              <a:prstClr val="white"/>
            </a:duotone>
          </a:blip>
          <a:srcRect b="15236"/>
          <a:stretch/>
        </p:blipFill>
        <p:spPr>
          <a:xfrm>
            <a:off x="10650510" y="2024753"/>
            <a:ext cx="1376443" cy="1166736"/>
          </a:xfrm>
          <a:prstGeom prst="rect">
            <a:avLst/>
          </a:prstGeom>
        </p:spPr>
      </p:pic>
      <p:sp>
        <p:nvSpPr>
          <p:cNvPr id="12" name="TextBox 11">
            <a:extLst>
              <a:ext uri="{FF2B5EF4-FFF2-40B4-BE49-F238E27FC236}">
                <a16:creationId xmlns:a16="http://schemas.microsoft.com/office/drawing/2014/main" id="{7256E198-E291-3648-9DAD-1AFAAFC4C31D}"/>
              </a:ext>
            </a:extLst>
          </p:cNvPr>
          <p:cNvSpPr txBox="1"/>
          <p:nvPr/>
        </p:nvSpPr>
        <p:spPr>
          <a:xfrm>
            <a:off x="10302241" y="12508279"/>
            <a:ext cx="10693436" cy="1077218"/>
          </a:xfrm>
          <a:prstGeom prst="rect">
            <a:avLst/>
          </a:prstGeom>
          <a:solidFill>
            <a:schemeClr val="bg1">
              <a:lumMod val="85000"/>
            </a:schemeClr>
          </a:solidFill>
          <a:ln>
            <a:solidFill>
              <a:schemeClr val="tx1"/>
            </a:solidFill>
          </a:ln>
        </p:spPr>
        <p:txBody>
          <a:bodyPr wrap="square" rtlCol="0">
            <a:spAutoFit/>
          </a:bodyPr>
          <a:lstStyle/>
          <a:p>
            <a:r>
              <a:rPr lang="en-US" sz="1600" dirty="0">
                <a:solidFill>
                  <a:schemeClr val="bg2">
                    <a:lumMod val="50000"/>
                  </a:schemeClr>
                </a:solidFill>
                <a:latin typeface="Consolas" panose="020B0609020204030204" pitchFamily="49" charset="0"/>
                <a:cs typeface="Consolas" panose="020B0609020204030204" pitchFamily="49" charset="0"/>
              </a:rPr>
              <a:t>#Code to initialize widget using demo data sets</a:t>
            </a:r>
          </a:p>
          <a:p>
            <a:r>
              <a:rPr lang="en-US" sz="1600" dirty="0">
                <a:latin typeface="Consolas" panose="020B0609020204030204" pitchFamily="49" charset="0"/>
                <a:cs typeface="Consolas" panose="020B0609020204030204" pitchFamily="49" charset="0"/>
              </a:rPr>
              <a:t>install.packages(</a:t>
            </a:r>
            <a:r>
              <a:rPr lang="en-US" sz="1600" dirty="0">
                <a:solidFill>
                  <a:schemeClr val="accent1"/>
                </a:solidFill>
                <a:latin typeface="Consolas" panose="020B0609020204030204" pitchFamily="49" charset="0"/>
                <a:cs typeface="Consolas" panose="020B0609020204030204" pitchFamily="49" charset="0"/>
              </a:rPr>
              <a:t>"datadigest"</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library(</a:t>
            </a:r>
            <a:r>
              <a:rPr lang="en-US" sz="1600" dirty="0">
                <a:solidFill>
                  <a:schemeClr val="accent1"/>
                </a:solidFill>
                <a:latin typeface="Consolas" panose="020B0609020204030204" pitchFamily="49" charset="0"/>
                <a:cs typeface="Consolas" panose="020B0609020204030204" pitchFamily="49" charset="0"/>
              </a:rPr>
              <a:t>"datadigest"</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explorer(</a:t>
            </a:r>
            <a:r>
              <a:rPr lang="en-US" sz="1600" dirty="0">
                <a:solidFill>
                  <a:schemeClr val="accent2"/>
                </a:solidFill>
                <a:latin typeface="Consolas" panose="020B0609020204030204" pitchFamily="49" charset="0"/>
                <a:cs typeface="Consolas" panose="020B0609020204030204" pitchFamily="49" charset="0"/>
              </a:rPr>
              <a:t>demo = </a:t>
            </a:r>
            <a:r>
              <a:rPr lang="en-US" sz="1600" dirty="0">
                <a:solidFill>
                  <a:schemeClr val="accent1"/>
                </a:solidFill>
                <a:latin typeface="Consolas" panose="020B0609020204030204" pitchFamily="49" charset="0"/>
                <a:cs typeface="Consolas" panose="020B0609020204030204" pitchFamily="49" charset="0"/>
              </a:rPr>
              <a:t>TRUE</a:t>
            </a:r>
            <a:r>
              <a:rPr lang="en-US" sz="1600" dirty="0">
                <a:latin typeface="Consolas" panose="020B0609020204030204" pitchFamily="49" charset="0"/>
                <a:cs typeface="Consolas" panose="020B0609020204030204" pitchFamily="49" charset="0"/>
              </a:rPr>
              <a:t>)</a:t>
            </a:r>
          </a:p>
        </p:txBody>
      </p:sp>
      <p:sp>
        <p:nvSpPr>
          <p:cNvPr id="15" name="TextBox 14">
            <a:extLst>
              <a:ext uri="{FF2B5EF4-FFF2-40B4-BE49-F238E27FC236}">
                <a16:creationId xmlns:a16="http://schemas.microsoft.com/office/drawing/2014/main" id="{FEFAF5B3-AC3F-694E-A4BF-2543D1F5A24A}"/>
              </a:ext>
            </a:extLst>
          </p:cNvPr>
          <p:cNvSpPr txBox="1"/>
          <p:nvPr/>
        </p:nvSpPr>
        <p:spPr>
          <a:xfrm>
            <a:off x="647700" y="12442689"/>
            <a:ext cx="8831580" cy="1123384"/>
          </a:xfrm>
          <a:prstGeom prst="rect">
            <a:avLst/>
          </a:prstGeom>
          <a:noFill/>
        </p:spPr>
        <p:txBody>
          <a:bodyPr wrap="square" rtlCol="0">
            <a:spAutoFit/>
          </a:bodyPr>
          <a:lstStyle/>
          <a:p>
            <a:r>
              <a:rPr lang="en-US" sz="1200" b="1" dirty="0"/>
              <a:t>Acknowledgements</a:t>
            </a:r>
          </a:p>
          <a:p>
            <a:r>
              <a:rPr lang="en-US" sz="1100" dirty="0"/>
              <a:t>The </a:t>
            </a:r>
            <a:r>
              <a:rPr lang="en-US" sz="1100" dirty="0" err="1"/>
              <a:t>safetyGraphics</a:t>
            </a:r>
            <a:r>
              <a:rPr lang="en-US" sz="1100" dirty="0"/>
              <a:t> and safety-</a:t>
            </a:r>
            <a:r>
              <a:rPr lang="en-US" sz="1100" dirty="0" err="1"/>
              <a:t>edish</a:t>
            </a:r>
            <a:r>
              <a:rPr lang="en-US" sz="1100" dirty="0"/>
              <a:t> projects are maintained by the ASA </a:t>
            </a:r>
            <a:r>
              <a:rPr lang="en-US" sz="1100" dirty="0" err="1"/>
              <a:t>Biopharm</a:t>
            </a:r>
            <a:r>
              <a:rPr lang="en-US" sz="1100" dirty="0"/>
              <a:t>/DIA Safety Working Group’s Interactive Safety Graphics Taskforce, which combines stakeholders from across the pharmaceutical industry, including the FDA. All other work done by The Center for Interactive Data Visualization at </a:t>
            </a:r>
            <a:r>
              <a:rPr lang="en-US" sz="1100" dirty="0">
                <a:hlinkClick r:id="rId8"/>
              </a:rPr>
              <a:t>Rho</a:t>
            </a:r>
            <a:r>
              <a:rPr lang="en-US" sz="1100" dirty="0"/>
              <a:t>. All work is free and open source with an MIT License. Author Affiliations are as follows with an “*” indicating Safety Graphics Taskforce members:  J Wildfire (Rho*), Rebecca Krouse (Rho*), Preston Burns (Rho), Ryan Bailey (Rho), Spencer Childress (Rho), Susan Duke (FDA*), James </a:t>
            </a:r>
            <a:r>
              <a:rPr lang="en-US" sz="1100" dirty="0" err="1"/>
              <a:t>Bucanan</a:t>
            </a:r>
            <a:r>
              <a:rPr lang="en-US" sz="1100" dirty="0"/>
              <a:t> (</a:t>
            </a:r>
            <a:r>
              <a:rPr lang="en-US" sz="1100" dirty="0" err="1"/>
              <a:t>Covilance</a:t>
            </a:r>
            <a:r>
              <a:rPr lang="en-US" sz="1100" dirty="0"/>
              <a:t>*), Xiao Ni (Novartis*), Frank Harrell (Vanderbilt*)</a:t>
            </a:r>
          </a:p>
        </p:txBody>
      </p:sp>
      <p:pic>
        <p:nvPicPr>
          <p:cNvPr id="16" name="Picture 15">
            <a:extLst>
              <a:ext uri="{FF2B5EF4-FFF2-40B4-BE49-F238E27FC236}">
                <a16:creationId xmlns:a16="http://schemas.microsoft.com/office/drawing/2014/main" id="{612B8AC4-711C-8541-A140-A055116D4205}"/>
              </a:ext>
            </a:extLst>
          </p:cNvPr>
          <p:cNvPicPr>
            <a:picLocks noChangeAspect="1"/>
          </p:cNvPicPr>
          <p:nvPr/>
        </p:nvPicPr>
        <p:blipFill>
          <a:blip r:embed="rId9"/>
          <a:stretch>
            <a:fillRect/>
          </a:stretch>
        </p:blipFill>
        <p:spPr>
          <a:xfrm>
            <a:off x="10302241" y="4178187"/>
            <a:ext cx="10693436" cy="8225720"/>
          </a:xfrm>
          <a:prstGeom prst="rect">
            <a:avLst/>
          </a:prstGeom>
        </p:spPr>
      </p:pic>
    </p:spTree>
    <p:extLst>
      <p:ext uri="{BB962C8B-B14F-4D97-AF65-F5344CB8AC3E}">
        <p14:creationId xmlns:p14="http://schemas.microsoft.com/office/powerpoint/2010/main" val="264079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201EE48-ADEE-6A4D-B846-3C3DB39A751A}"/>
              </a:ext>
            </a:extLst>
          </p:cNvPr>
          <p:cNvSpPr/>
          <p:nvPr/>
        </p:nvSpPr>
        <p:spPr>
          <a:xfrm>
            <a:off x="9692640" y="2283215"/>
            <a:ext cx="13806676" cy="100668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endParaRPr lang="en-US" dirty="0"/>
          </a:p>
        </p:txBody>
      </p:sp>
      <p:sp>
        <p:nvSpPr>
          <p:cNvPr id="31" name="Rectangle 30">
            <a:extLst>
              <a:ext uri="{FF2B5EF4-FFF2-40B4-BE49-F238E27FC236}">
                <a16:creationId xmlns:a16="http://schemas.microsoft.com/office/drawing/2014/main" id="{E852EE79-7E4D-AA49-A605-3E1C4686C5D5}"/>
              </a:ext>
            </a:extLst>
          </p:cNvPr>
          <p:cNvSpPr/>
          <p:nvPr/>
        </p:nvSpPr>
        <p:spPr>
          <a:xfrm>
            <a:off x="10007218" y="2946584"/>
            <a:ext cx="13198222" cy="605702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r>
              <a:rPr lang="en-US" dirty="0" err="1"/>
              <a:t>safetyGraphicsApp</a:t>
            </a:r>
            <a:r>
              <a:rPr lang="en-US" dirty="0"/>
              <a:t> (Shiny Application)</a:t>
            </a:r>
          </a:p>
        </p:txBody>
      </p:sp>
      <p:sp>
        <p:nvSpPr>
          <p:cNvPr id="27" name="Rectangle 26">
            <a:extLst>
              <a:ext uri="{FF2B5EF4-FFF2-40B4-BE49-F238E27FC236}">
                <a16:creationId xmlns:a16="http://schemas.microsoft.com/office/drawing/2014/main" id="{817F78E1-99DB-A94F-A44D-18494A82EC7F}"/>
              </a:ext>
            </a:extLst>
          </p:cNvPr>
          <p:cNvSpPr/>
          <p:nvPr/>
        </p:nvSpPr>
        <p:spPr>
          <a:xfrm>
            <a:off x="10605894" y="3917489"/>
            <a:ext cx="5903342" cy="4738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p:txBody>
      </p:sp>
      <p:sp>
        <p:nvSpPr>
          <p:cNvPr id="28" name="Rectangle 27">
            <a:extLst>
              <a:ext uri="{FF2B5EF4-FFF2-40B4-BE49-F238E27FC236}">
                <a16:creationId xmlns:a16="http://schemas.microsoft.com/office/drawing/2014/main" id="{DC3D102D-431C-ED46-A4CF-EDAAB379D8F0}"/>
              </a:ext>
            </a:extLst>
          </p:cNvPr>
          <p:cNvSpPr/>
          <p:nvPr/>
        </p:nvSpPr>
        <p:spPr>
          <a:xfrm>
            <a:off x="10453494" y="3765089"/>
            <a:ext cx="5903342" cy="4738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p:txBody>
      </p:sp>
      <p:sp>
        <p:nvSpPr>
          <p:cNvPr id="8" name="Rectangle 7">
            <a:extLst>
              <a:ext uri="{FF2B5EF4-FFF2-40B4-BE49-F238E27FC236}">
                <a16:creationId xmlns:a16="http://schemas.microsoft.com/office/drawing/2014/main" id="{61745A4A-8782-2144-8905-37105CAD5F25}"/>
              </a:ext>
            </a:extLst>
          </p:cNvPr>
          <p:cNvSpPr/>
          <p:nvPr/>
        </p:nvSpPr>
        <p:spPr>
          <a:xfrm>
            <a:off x="10301094" y="3612689"/>
            <a:ext cx="5903342" cy="4738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Charting Module(s)</a:t>
            </a:r>
          </a:p>
        </p:txBody>
      </p:sp>
      <p:sp>
        <p:nvSpPr>
          <p:cNvPr id="23" name="Rectangle 22">
            <a:extLst>
              <a:ext uri="{FF2B5EF4-FFF2-40B4-BE49-F238E27FC236}">
                <a16:creationId xmlns:a16="http://schemas.microsoft.com/office/drawing/2014/main" id="{C1143AFC-39AA-FB47-9188-99D6812C8A58}"/>
              </a:ext>
            </a:extLst>
          </p:cNvPr>
          <p:cNvSpPr/>
          <p:nvPr/>
        </p:nvSpPr>
        <p:spPr>
          <a:xfrm>
            <a:off x="10759993" y="4551430"/>
            <a:ext cx="5119324" cy="3365944"/>
          </a:xfrm>
          <a:prstGeom prst="rect">
            <a:avLst/>
          </a:prstGeom>
        </p:spPr>
        <p:style>
          <a:lnRef idx="3">
            <a:schemeClr val="lt1"/>
          </a:lnRef>
          <a:fillRef idx="1">
            <a:schemeClr val="accent5"/>
          </a:fillRef>
          <a:effectRef idx="1">
            <a:schemeClr val="accent5"/>
          </a:effectRef>
          <a:fontRef idx="minor">
            <a:schemeClr val="lt1"/>
          </a:fontRef>
        </p:style>
        <p:txBody>
          <a:bodyPr rtlCol="0" anchor="t"/>
          <a:lstStyle/>
          <a:p>
            <a:r>
              <a:rPr lang="en-US" dirty="0" err="1"/>
              <a:t>htmlwidget</a:t>
            </a:r>
            <a:endParaRPr lang="en-US" dirty="0"/>
          </a:p>
        </p:txBody>
      </p:sp>
      <p:sp>
        <p:nvSpPr>
          <p:cNvPr id="5" name="Rectangle 4">
            <a:extLst>
              <a:ext uri="{FF2B5EF4-FFF2-40B4-BE49-F238E27FC236}">
                <a16:creationId xmlns:a16="http://schemas.microsoft.com/office/drawing/2014/main" id="{B4CB3CB7-52C0-3F49-8CB7-E7435F95423F}"/>
              </a:ext>
            </a:extLst>
          </p:cNvPr>
          <p:cNvSpPr/>
          <p:nvPr/>
        </p:nvSpPr>
        <p:spPr>
          <a:xfrm>
            <a:off x="-1" y="0"/>
            <a:ext cx="24387175" cy="1415772"/>
          </a:xfrm>
          <a:prstGeom prst="rect">
            <a:avLst/>
          </a:prstGeom>
        </p:spPr>
        <p:txBody>
          <a:bodyPr wrap="square">
            <a:spAutoFit/>
          </a:bodyPr>
          <a:lstStyle/>
          <a:p>
            <a:pPr algn="ctr"/>
            <a:r>
              <a:rPr lang="en-US" sz="5400" b="1" dirty="0">
                <a:latin typeface="Calibri" panose="020F0502020204030204" pitchFamily="34" charset="0"/>
                <a:ea typeface="Calibri" panose="020F0502020204030204" pitchFamily="34" charset="0"/>
                <a:cs typeface="Times New Roman" panose="02020603050405020304" pitchFamily="18" charset="0"/>
              </a:rPr>
              <a:t>Modernizing the Clinical Trial Analysis Pipeline with R and JavaScript</a:t>
            </a:r>
          </a:p>
          <a:p>
            <a:pPr algn="ctr"/>
            <a:r>
              <a:rPr lang="en-US" sz="3200" dirty="0"/>
              <a:t>Jeremy Wildfire, Rebecca Krouse‎, Preston Burns, Ryan Bailey‎, Spencer Childress‎, Susan Duke, James Buchanan, Xiao Ni, ‎Frank Harrell</a:t>
            </a:r>
          </a:p>
        </p:txBody>
      </p:sp>
      <p:sp>
        <p:nvSpPr>
          <p:cNvPr id="7" name="TextBox 6">
            <a:extLst>
              <a:ext uri="{FF2B5EF4-FFF2-40B4-BE49-F238E27FC236}">
                <a16:creationId xmlns:a16="http://schemas.microsoft.com/office/drawing/2014/main" id="{70D659D2-887C-AF4E-B5E5-A0C0EF3ED2EF}"/>
              </a:ext>
            </a:extLst>
          </p:cNvPr>
          <p:cNvSpPr txBox="1"/>
          <p:nvPr/>
        </p:nvSpPr>
        <p:spPr>
          <a:xfrm>
            <a:off x="647700" y="1608687"/>
            <a:ext cx="8831580" cy="10741402"/>
          </a:xfrm>
          <a:prstGeom prst="rect">
            <a:avLst/>
          </a:prstGeom>
        </p:spPr>
        <p:style>
          <a:lnRef idx="2">
            <a:schemeClr val="dk1"/>
          </a:lnRef>
          <a:fillRef idx="1">
            <a:schemeClr val="lt1"/>
          </a:fillRef>
          <a:effectRef idx="0">
            <a:schemeClr val="dk1"/>
          </a:effectRef>
          <a:fontRef idx="minor">
            <a:schemeClr val="dk1"/>
          </a:fontRef>
        </p:style>
        <p:txBody>
          <a:bodyPr wrap="square" lIns="274320" tIns="182880" rIns="274320" bIns="91440" rtlCol="0">
            <a:spAutoFit/>
          </a:bodyPr>
          <a:lstStyle/>
          <a:p>
            <a:r>
              <a:rPr lang="en-US" b="1" dirty="0"/>
              <a:t>Problems</a:t>
            </a:r>
          </a:p>
          <a:p>
            <a:pPr marL="295275" indent="-295275">
              <a:buFont typeface="Arial" panose="020B0604020202020204" pitchFamily="34" charset="0"/>
              <a:buChar char="•"/>
            </a:pPr>
            <a:r>
              <a:rPr lang="en-US" sz="3200" dirty="0"/>
              <a:t>Clinical trial research is highly regulated and notoriously slow moving. </a:t>
            </a:r>
          </a:p>
          <a:p>
            <a:pPr marL="295275" indent="-295275">
              <a:buFont typeface="Arial" panose="020B0604020202020204" pitchFamily="34" charset="0"/>
              <a:buChar char="•"/>
            </a:pPr>
            <a:r>
              <a:rPr lang="en-US" sz="3200" dirty="0"/>
              <a:t>Manual review of huge data listings is still common. </a:t>
            </a:r>
          </a:p>
          <a:p>
            <a:pPr marL="295275" indent="-295275">
              <a:buFont typeface="Arial" panose="020B0604020202020204" pitchFamily="34" charset="0"/>
              <a:buChar char="•"/>
            </a:pPr>
            <a:r>
              <a:rPr lang="en-US" sz="3200" dirty="0"/>
              <a:t>Existing analysis tools are expensive, difficult to customize and tend to use proprietary formats, limiting reproducibility. </a:t>
            </a:r>
            <a:endParaRPr lang="en-US" sz="2000" dirty="0"/>
          </a:p>
          <a:p>
            <a:pPr marL="295275" indent="-295275"/>
            <a:r>
              <a:rPr lang="en-US" b="1" dirty="0"/>
              <a:t>Solutions</a:t>
            </a:r>
            <a:r>
              <a:rPr lang="en-US" sz="3200" b="1" dirty="0"/>
              <a:t>:</a:t>
            </a:r>
            <a:r>
              <a:rPr lang="en-US" sz="3200" dirty="0"/>
              <a:t> Create interactive tools that are</a:t>
            </a:r>
            <a:endParaRPr lang="en-US" sz="3200" u="sng" dirty="0"/>
          </a:p>
          <a:p>
            <a:pPr marL="295275" indent="-295275">
              <a:buFont typeface="Arial" panose="020B0604020202020204" pitchFamily="34" charset="0"/>
              <a:buChar char="•"/>
            </a:pPr>
            <a:r>
              <a:rPr lang="en-US" sz="3200" u="sng" dirty="0"/>
              <a:t>Open Source</a:t>
            </a:r>
            <a:r>
              <a:rPr lang="en-US" sz="3200" dirty="0"/>
              <a:t> - Transparent. Customizable. Free!</a:t>
            </a:r>
          </a:p>
          <a:p>
            <a:pPr marL="295275" indent="-295275">
              <a:buFont typeface="Arial" panose="020B0604020202020204" pitchFamily="34" charset="0"/>
              <a:buChar char="•"/>
            </a:pPr>
            <a:r>
              <a:rPr lang="en-US" sz="3200" u="sng" dirty="0"/>
              <a:t>Interactive</a:t>
            </a:r>
            <a:r>
              <a:rPr lang="en-US" sz="3200" dirty="0"/>
              <a:t> - Users can explore their data.</a:t>
            </a:r>
          </a:p>
          <a:p>
            <a:pPr marL="295275" indent="-295275">
              <a:buFont typeface="Arial" panose="020B0604020202020204" pitchFamily="34" charset="0"/>
              <a:buChar char="•"/>
            </a:pPr>
            <a:r>
              <a:rPr lang="en-US" sz="3200" u="sng" dirty="0"/>
              <a:t>Easy to Use</a:t>
            </a:r>
            <a:r>
              <a:rPr lang="en-US" sz="3200" dirty="0"/>
              <a:t> - Just open up a webpage. </a:t>
            </a:r>
          </a:p>
          <a:p>
            <a:pPr marL="295275" indent="-295275">
              <a:buFont typeface="Arial" panose="020B0604020202020204" pitchFamily="34" charset="0"/>
              <a:buChar char="•"/>
            </a:pPr>
            <a:r>
              <a:rPr lang="en-US" sz="3200" u="sng" dirty="0"/>
              <a:t>Easy to Configure</a:t>
            </a:r>
            <a:r>
              <a:rPr lang="en-US" sz="3200" dirty="0"/>
              <a:t> - Streamlined configuration with R.  </a:t>
            </a:r>
          </a:p>
          <a:p>
            <a:pPr marL="295275" indent="-295275">
              <a:buFont typeface="Arial" panose="020B0604020202020204" pitchFamily="34" charset="0"/>
              <a:buChar char="•"/>
            </a:pPr>
            <a:r>
              <a:rPr lang="en-US" sz="3200" u="sng" dirty="0"/>
              <a:t>Compliant with Data Standards</a:t>
            </a:r>
            <a:r>
              <a:rPr lang="en-US" sz="3200" dirty="0"/>
              <a:t> - Support </a:t>
            </a:r>
            <a:r>
              <a:rPr lang="en-US" sz="3200" dirty="0" err="1"/>
              <a:t>ADaM</a:t>
            </a:r>
            <a:r>
              <a:rPr lang="en-US" sz="3200" dirty="0"/>
              <a:t> and SDTM by default.</a:t>
            </a:r>
          </a:p>
          <a:p>
            <a:pPr marL="295275" indent="-295275">
              <a:buFont typeface="Arial" panose="020B0604020202020204" pitchFamily="34" charset="0"/>
              <a:buChar char="•"/>
            </a:pPr>
            <a:r>
              <a:rPr lang="en-US" sz="3200" u="sng" dirty="0"/>
              <a:t>Highly Collaborative</a:t>
            </a:r>
            <a:r>
              <a:rPr lang="en-US" sz="3200" dirty="0"/>
              <a:t> - Clinicians and Programmers working together.</a:t>
            </a:r>
          </a:p>
          <a:p>
            <a:pPr marL="295275" indent="-295275">
              <a:buFont typeface="Arial" panose="020B0604020202020204" pitchFamily="34" charset="0"/>
              <a:buChar char="•"/>
            </a:pPr>
            <a:r>
              <a:rPr lang="en-US" sz="3200" u="sng" dirty="0"/>
              <a:t>Agile</a:t>
            </a:r>
            <a:r>
              <a:rPr lang="en-US" sz="3200" dirty="0"/>
              <a:t> - Frequent releases with GitHub. </a:t>
            </a:r>
          </a:p>
          <a:p>
            <a:pPr marL="295275" indent="-295275">
              <a:buFont typeface="Arial" panose="020B0604020202020204" pitchFamily="34" charset="0"/>
              <a:buChar char="•"/>
            </a:pPr>
            <a:r>
              <a:rPr lang="en-US" sz="3200" u="sng" dirty="0"/>
              <a:t>Engaging</a:t>
            </a:r>
            <a:r>
              <a:rPr lang="en-US" sz="3200" dirty="0"/>
              <a:t> - Regular Feedback from users. Pilot testing. Open issue tracking. </a:t>
            </a:r>
          </a:p>
        </p:txBody>
      </p:sp>
      <p:sp>
        <p:nvSpPr>
          <p:cNvPr id="15" name="TextBox 14">
            <a:extLst>
              <a:ext uri="{FF2B5EF4-FFF2-40B4-BE49-F238E27FC236}">
                <a16:creationId xmlns:a16="http://schemas.microsoft.com/office/drawing/2014/main" id="{FEFAF5B3-AC3F-694E-A4BF-2543D1F5A24A}"/>
              </a:ext>
            </a:extLst>
          </p:cNvPr>
          <p:cNvSpPr txBox="1"/>
          <p:nvPr/>
        </p:nvSpPr>
        <p:spPr>
          <a:xfrm>
            <a:off x="647700" y="12442689"/>
            <a:ext cx="8831580" cy="1123384"/>
          </a:xfrm>
          <a:prstGeom prst="rect">
            <a:avLst/>
          </a:prstGeom>
          <a:noFill/>
        </p:spPr>
        <p:txBody>
          <a:bodyPr wrap="square" rtlCol="0">
            <a:spAutoFit/>
          </a:bodyPr>
          <a:lstStyle/>
          <a:p>
            <a:r>
              <a:rPr lang="en-US" sz="1200" b="1" dirty="0"/>
              <a:t>Acknowledgements</a:t>
            </a:r>
          </a:p>
          <a:p>
            <a:r>
              <a:rPr lang="en-US" sz="1100" dirty="0"/>
              <a:t>The </a:t>
            </a:r>
            <a:r>
              <a:rPr lang="en-US" sz="1100" dirty="0" err="1"/>
              <a:t>safetyGraphics</a:t>
            </a:r>
            <a:r>
              <a:rPr lang="en-US" sz="1100" dirty="0"/>
              <a:t> and safety-</a:t>
            </a:r>
            <a:r>
              <a:rPr lang="en-US" sz="1100" dirty="0" err="1"/>
              <a:t>edish</a:t>
            </a:r>
            <a:r>
              <a:rPr lang="en-US" sz="1100" dirty="0"/>
              <a:t> projects are maintained by the ASA </a:t>
            </a:r>
            <a:r>
              <a:rPr lang="en-US" sz="1100" dirty="0" err="1"/>
              <a:t>Biopharm</a:t>
            </a:r>
            <a:r>
              <a:rPr lang="en-US" sz="1100" dirty="0"/>
              <a:t>/DIA Safety Working Group’s Interactive Safety Graphics Taskforce, which combines stakeholders from across the pharmaceutical industry, including the FDA. All other work done by The Center for Interactive Data Visualization at </a:t>
            </a:r>
            <a:r>
              <a:rPr lang="en-US" sz="1100" dirty="0">
                <a:hlinkClick r:id="rId2"/>
              </a:rPr>
              <a:t>Rho</a:t>
            </a:r>
            <a:r>
              <a:rPr lang="en-US" sz="1100" dirty="0"/>
              <a:t>. All work is free and open source with an MIT License. Author Affiliations are as follows with an “*” indicating Safety Graphics Taskforce members:  J Wildfire (Rho*), Rebecca Krouse (Rho*), Preston Burns (Rho), Ryan Bailey (Rho), Spencer Childress (Rho), Susan Duke (FDA*), James </a:t>
            </a:r>
            <a:r>
              <a:rPr lang="en-US" sz="1100" dirty="0" err="1"/>
              <a:t>Bucanan</a:t>
            </a:r>
            <a:r>
              <a:rPr lang="en-US" sz="1100" dirty="0"/>
              <a:t> (</a:t>
            </a:r>
            <a:r>
              <a:rPr lang="en-US" sz="1100" dirty="0" err="1"/>
              <a:t>Covilance</a:t>
            </a:r>
            <a:r>
              <a:rPr lang="en-US" sz="1100" dirty="0"/>
              <a:t>*), Xiao Ni (Novartis*), Frank Harrell (Vanderbilt*)</a:t>
            </a:r>
          </a:p>
        </p:txBody>
      </p:sp>
      <p:sp>
        <p:nvSpPr>
          <p:cNvPr id="3" name="TextBox 2">
            <a:extLst>
              <a:ext uri="{FF2B5EF4-FFF2-40B4-BE49-F238E27FC236}">
                <a16:creationId xmlns:a16="http://schemas.microsoft.com/office/drawing/2014/main" id="{B80BDC7E-0A94-0047-8CCE-BC3E284F974E}"/>
              </a:ext>
            </a:extLst>
          </p:cNvPr>
          <p:cNvSpPr txBox="1"/>
          <p:nvPr/>
        </p:nvSpPr>
        <p:spPr>
          <a:xfrm>
            <a:off x="9816554" y="2241701"/>
            <a:ext cx="4669035" cy="646331"/>
          </a:xfrm>
          <a:prstGeom prst="rect">
            <a:avLst/>
          </a:prstGeom>
          <a:noFill/>
        </p:spPr>
        <p:txBody>
          <a:bodyPr wrap="none" rtlCol="0">
            <a:spAutoFit/>
          </a:bodyPr>
          <a:lstStyle/>
          <a:p>
            <a:r>
              <a:rPr lang="en-US" b="1" dirty="0" err="1"/>
              <a:t>safetyGraphics</a:t>
            </a:r>
            <a:r>
              <a:rPr lang="en-US" b="1" dirty="0"/>
              <a:t> package</a:t>
            </a:r>
          </a:p>
        </p:txBody>
      </p:sp>
      <p:sp>
        <p:nvSpPr>
          <p:cNvPr id="9" name="Rectangle 8">
            <a:extLst>
              <a:ext uri="{FF2B5EF4-FFF2-40B4-BE49-F238E27FC236}">
                <a16:creationId xmlns:a16="http://schemas.microsoft.com/office/drawing/2014/main" id="{C56CE02F-5A0F-BD4D-A2EC-AF9B8D4ADCA7}"/>
              </a:ext>
            </a:extLst>
          </p:cNvPr>
          <p:cNvSpPr/>
          <p:nvPr/>
        </p:nvSpPr>
        <p:spPr>
          <a:xfrm>
            <a:off x="11318793" y="5416201"/>
            <a:ext cx="4240031" cy="21321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dirty="0"/>
              <a:t>Interactive Graphics</a:t>
            </a:r>
          </a:p>
          <a:p>
            <a:r>
              <a:rPr lang="en-US" dirty="0"/>
              <a:t>(</a:t>
            </a:r>
            <a:r>
              <a:rPr lang="en-US" dirty="0" err="1"/>
              <a:t>javascript</a:t>
            </a:r>
            <a:r>
              <a:rPr lang="en-US" dirty="0"/>
              <a:t>)</a:t>
            </a:r>
          </a:p>
        </p:txBody>
      </p:sp>
      <p:sp>
        <p:nvSpPr>
          <p:cNvPr id="17" name="TextBox 16">
            <a:extLst>
              <a:ext uri="{FF2B5EF4-FFF2-40B4-BE49-F238E27FC236}">
                <a16:creationId xmlns:a16="http://schemas.microsoft.com/office/drawing/2014/main" id="{D757BE08-FA1B-1142-8940-F046FC4262E3}"/>
              </a:ext>
            </a:extLst>
          </p:cNvPr>
          <p:cNvSpPr txBox="1"/>
          <p:nvPr/>
        </p:nvSpPr>
        <p:spPr>
          <a:xfrm>
            <a:off x="11471193" y="6683578"/>
            <a:ext cx="1111202"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D3.js</a:t>
            </a:r>
          </a:p>
        </p:txBody>
      </p:sp>
      <p:sp>
        <p:nvSpPr>
          <p:cNvPr id="21" name="TextBox 20">
            <a:extLst>
              <a:ext uri="{FF2B5EF4-FFF2-40B4-BE49-F238E27FC236}">
                <a16:creationId xmlns:a16="http://schemas.microsoft.com/office/drawing/2014/main" id="{4C454B5C-05E9-A944-85AA-C2AC2D552444}"/>
              </a:ext>
            </a:extLst>
          </p:cNvPr>
          <p:cNvSpPr txBox="1"/>
          <p:nvPr/>
        </p:nvSpPr>
        <p:spPr>
          <a:xfrm>
            <a:off x="12718125" y="6683578"/>
            <a:ext cx="2612318"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a:t>webcharts.js</a:t>
            </a:r>
            <a:endParaRPr lang="en-US" dirty="0"/>
          </a:p>
        </p:txBody>
      </p:sp>
      <p:sp>
        <p:nvSpPr>
          <p:cNvPr id="29" name="Rectangle 28">
            <a:extLst>
              <a:ext uri="{FF2B5EF4-FFF2-40B4-BE49-F238E27FC236}">
                <a16:creationId xmlns:a16="http://schemas.microsoft.com/office/drawing/2014/main" id="{E0D3B507-D048-1D4A-AF45-3087012DFE53}"/>
              </a:ext>
            </a:extLst>
          </p:cNvPr>
          <p:cNvSpPr/>
          <p:nvPr/>
        </p:nvSpPr>
        <p:spPr>
          <a:xfrm>
            <a:off x="16732373" y="3612689"/>
            <a:ext cx="6289421" cy="1079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Data Loading Module</a:t>
            </a:r>
          </a:p>
        </p:txBody>
      </p:sp>
      <p:sp>
        <p:nvSpPr>
          <p:cNvPr id="30" name="Rectangle 29">
            <a:extLst>
              <a:ext uri="{FF2B5EF4-FFF2-40B4-BE49-F238E27FC236}">
                <a16:creationId xmlns:a16="http://schemas.microsoft.com/office/drawing/2014/main" id="{4FC16440-50CE-E846-9849-313E92ADFF96}"/>
              </a:ext>
            </a:extLst>
          </p:cNvPr>
          <p:cNvSpPr/>
          <p:nvPr/>
        </p:nvSpPr>
        <p:spPr>
          <a:xfrm>
            <a:off x="16722596" y="4818254"/>
            <a:ext cx="6289421" cy="11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Setting Configuration Module</a:t>
            </a:r>
          </a:p>
        </p:txBody>
      </p:sp>
      <p:sp>
        <p:nvSpPr>
          <p:cNvPr id="33" name="Rectangle 32">
            <a:extLst>
              <a:ext uri="{FF2B5EF4-FFF2-40B4-BE49-F238E27FC236}">
                <a16:creationId xmlns:a16="http://schemas.microsoft.com/office/drawing/2014/main" id="{058E4DCF-72D8-5047-A8C1-A248584E470D}"/>
              </a:ext>
            </a:extLst>
          </p:cNvPr>
          <p:cNvSpPr/>
          <p:nvPr/>
        </p:nvSpPr>
        <p:spPr>
          <a:xfrm>
            <a:off x="10007218" y="9324258"/>
            <a:ext cx="13198222" cy="2705181"/>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en-US" dirty="0"/>
              <a:t>Standalone Helper Functions</a:t>
            </a:r>
          </a:p>
          <a:p>
            <a:pPr marL="571500" indent="-571500">
              <a:buFont typeface="Arial" panose="020B0604020202020204" pitchFamily="34" charset="0"/>
              <a:buChar char="•"/>
            </a:pPr>
            <a:r>
              <a:rPr lang="en-US" sz="3200" dirty="0"/>
              <a:t>Automatically detect data standard</a:t>
            </a:r>
          </a:p>
          <a:p>
            <a:pPr marL="571500" indent="-571500">
              <a:buFont typeface="Arial" panose="020B0604020202020204" pitchFamily="34" charset="0"/>
              <a:buChar char="•"/>
            </a:pPr>
            <a:r>
              <a:rPr lang="en-US" sz="3200" dirty="0"/>
              <a:t>Automatically generate chart settings</a:t>
            </a:r>
          </a:p>
          <a:p>
            <a:pPr marL="571500" indent="-571500">
              <a:buFont typeface="Arial" panose="020B0604020202020204" pitchFamily="34" charset="0"/>
              <a:buChar char="•"/>
            </a:pPr>
            <a:r>
              <a:rPr lang="en-US" sz="3200" dirty="0"/>
              <a:t>Automatically check for common errors (e.g. strings in numeric column 😠 )</a:t>
            </a:r>
          </a:p>
          <a:p>
            <a:pPr marL="571500" indent="-571500">
              <a:buFont typeface="Arial" panose="020B0604020202020204" pitchFamily="34" charset="0"/>
              <a:buChar char="•"/>
            </a:pPr>
            <a:r>
              <a:rPr lang="en-US" sz="3200" dirty="0"/>
              <a:t>250+ automated tests (</a:t>
            </a:r>
            <a:r>
              <a:rPr lang="en-US" sz="3200" dirty="0" err="1"/>
              <a:t>testthat</a:t>
            </a:r>
            <a:r>
              <a:rPr lang="en-US" sz="3200" dirty="0"/>
              <a:t> + </a:t>
            </a:r>
            <a:r>
              <a:rPr lang="en-US" sz="3200" dirty="0" err="1"/>
              <a:t>travis</a:t>
            </a:r>
            <a:r>
              <a:rPr lang="en-US" sz="3200" dirty="0"/>
              <a:t>)</a:t>
            </a:r>
            <a:endParaRPr lang="en-US" dirty="0"/>
          </a:p>
          <a:p>
            <a:endParaRPr lang="en-US" dirty="0"/>
          </a:p>
        </p:txBody>
      </p:sp>
      <p:sp>
        <p:nvSpPr>
          <p:cNvPr id="35" name="Rectangle 34">
            <a:extLst>
              <a:ext uri="{FF2B5EF4-FFF2-40B4-BE49-F238E27FC236}">
                <a16:creationId xmlns:a16="http://schemas.microsoft.com/office/drawing/2014/main" id="{6D823995-C55F-DA4C-A301-C79072DC007A}"/>
              </a:ext>
            </a:extLst>
          </p:cNvPr>
          <p:cNvSpPr/>
          <p:nvPr/>
        </p:nvSpPr>
        <p:spPr>
          <a:xfrm>
            <a:off x="16732373" y="7497445"/>
            <a:ext cx="6289421" cy="1183847"/>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r>
              <a:rPr lang="en-US" dirty="0"/>
              <a:t>Automated tests (</a:t>
            </a:r>
            <a:r>
              <a:rPr lang="en-US" dirty="0" err="1"/>
              <a:t>shinytest</a:t>
            </a:r>
            <a:r>
              <a:rPr lang="en-US" dirty="0"/>
              <a:t> + </a:t>
            </a:r>
            <a:r>
              <a:rPr lang="en-US" dirty="0" err="1"/>
              <a:t>travis</a:t>
            </a:r>
            <a:r>
              <a:rPr lang="en-US" dirty="0"/>
              <a:t>) coming soon</a:t>
            </a:r>
          </a:p>
        </p:txBody>
      </p:sp>
      <p:sp>
        <p:nvSpPr>
          <p:cNvPr id="36" name="TextBox 35">
            <a:extLst>
              <a:ext uri="{FF2B5EF4-FFF2-40B4-BE49-F238E27FC236}">
                <a16:creationId xmlns:a16="http://schemas.microsoft.com/office/drawing/2014/main" id="{D4F7EB00-6F62-1A4F-AAB5-482AE3F5AA38}"/>
              </a:ext>
            </a:extLst>
          </p:cNvPr>
          <p:cNvSpPr txBox="1"/>
          <p:nvPr/>
        </p:nvSpPr>
        <p:spPr>
          <a:xfrm>
            <a:off x="9692640" y="1585360"/>
            <a:ext cx="11249362" cy="646331"/>
          </a:xfrm>
          <a:prstGeom prst="rect">
            <a:avLst/>
          </a:prstGeom>
          <a:noFill/>
        </p:spPr>
        <p:txBody>
          <a:bodyPr wrap="none" rtlCol="0">
            <a:spAutoFit/>
          </a:bodyPr>
          <a:lstStyle/>
          <a:p>
            <a:r>
              <a:rPr lang="en-US" b="1" dirty="0"/>
              <a:t>Technical Framework</a:t>
            </a:r>
            <a:r>
              <a:rPr lang="en-US" dirty="0"/>
              <a:t>: R infrastructure + </a:t>
            </a:r>
            <a:r>
              <a:rPr lang="en-US" dirty="0" err="1"/>
              <a:t>javascript</a:t>
            </a:r>
            <a:r>
              <a:rPr lang="en-US" dirty="0"/>
              <a:t> graphics</a:t>
            </a:r>
          </a:p>
        </p:txBody>
      </p:sp>
      <p:sp>
        <p:nvSpPr>
          <p:cNvPr id="37" name="Rectangle 36">
            <a:extLst>
              <a:ext uri="{FF2B5EF4-FFF2-40B4-BE49-F238E27FC236}">
                <a16:creationId xmlns:a16="http://schemas.microsoft.com/office/drawing/2014/main" id="{4C34A71F-2375-1149-AC1D-504079C61ED9}"/>
              </a:ext>
            </a:extLst>
          </p:cNvPr>
          <p:cNvSpPr/>
          <p:nvPr/>
        </p:nvSpPr>
        <p:spPr>
          <a:xfrm>
            <a:off x="16722595" y="6146062"/>
            <a:ext cx="6289421" cy="1183847"/>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r>
              <a:rPr lang="en-US" dirty="0"/>
              <a:t>Export Reproducible Report</a:t>
            </a:r>
          </a:p>
        </p:txBody>
      </p:sp>
    </p:spTree>
    <p:extLst>
      <p:ext uri="{BB962C8B-B14F-4D97-AF65-F5344CB8AC3E}">
        <p14:creationId xmlns:p14="http://schemas.microsoft.com/office/powerpoint/2010/main" val="1717943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4CB3CB7-52C0-3F49-8CB7-E7435F95423F}"/>
              </a:ext>
            </a:extLst>
          </p:cNvPr>
          <p:cNvSpPr/>
          <p:nvPr/>
        </p:nvSpPr>
        <p:spPr>
          <a:xfrm>
            <a:off x="-1" y="0"/>
            <a:ext cx="24387175" cy="1415772"/>
          </a:xfrm>
          <a:prstGeom prst="rect">
            <a:avLst/>
          </a:prstGeom>
        </p:spPr>
        <p:txBody>
          <a:bodyPr wrap="square">
            <a:spAutoFit/>
          </a:bodyPr>
          <a:lstStyle/>
          <a:p>
            <a:pPr algn="ctr"/>
            <a:r>
              <a:rPr lang="en-US" sz="5400" b="1" dirty="0">
                <a:latin typeface="Calibri" panose="020F0502020204030204" pitchFamily="34" charset="0"/>
                <a:ea typeface="Calibri" panose="020F0502020204030204" pitchFamily="34" charset="0"/>
                <a:cs typeface="Times New Roman" panose="02020603050405020304" pitchFamily="18" charset="0"/>
              </a:rPr>
              <a:t>Modernizing the Clinical Trial Analysis Pipeline with R and JavaScript</a:t>
            </a:r>
          </a:p>
          <a:p>
            <a:pPr algn="ctr"/>
            <a:r>
              <a:rPr lang="en-US" sz="3200" dirty="0"/>
              <a:t>Jeremy Wildfire, Rebecca Krouse‎, Preston Burns, Ryan Bailey‎, Spencer Childress‎, Susan Duke, James Buchanan, Xiao Ni, ‎Frank Harrell</a:t>
            </a:r>
          </a:p>
        </p:txBody>
      </p:sp>
      <p:sp>
        <p:nvSpPr>
          <p:cNvPr id="7" name="TextBox 6">
            <a:extLst>
              <a:ext uri="{FF2B5EF4-FFF2-40B4-BE49-F238E27FC236}">
                <a16:creationId xmlns:a16="http://schemas.microsoft.com/office/drawing/2014/main" id="{70D659D2-887C-AF4E-B5E5-A0C0EF3ED2EF}"/>
              </a:ext>
            </a:extLst>
          </p:cNvPr>
          <p:cNvSpPr txBox="1"/>
          <p:nvPr/>
        </p:nvSpPr>
        <p:spPr>
          <a:xfrm>
            <a:off x="647700" y="1608687"/>
            <a:ext cx="8831580" cy="10741402"/>
          </a:xfrm>
          <a:prstGeom prst="rect">
            <a:avLst/>
          </a:prstGeom>
        </p:spPr>
        <p:style>
          <a:lnRef idx="2">
            <a:schemeClr val="dk1"/>
          </a:lnRef>
          <a:fillRef idx="1">
            <a:schemeClr val="lt1"/>
          </a:fillRef>
          <a:effectRef idx="0">
            <a:schemeClr val="dk1"/>
          </a:effectRef>
          <a:fontRef idx="minor">
            <a:schemeClr val="dk1"/>
          </a:fontRef>
        </p:style>
        <p:txBody>
          <a:bodyPr wrap="square" lIns="274320" tIns="182880" rIns="274320" bIns="91440" rtlCol="0">
            <a:spAutoFit/>
          </a:bodyPr>
          <a:lstStyle/>
          <a:p>
            <a:r>
              <a:rPr lang="en-US" b="1" dirty="0"/>
              <a:t>Problems</a:t>
            </a:r>
          </a:p>
          <a:p>
            <a:pPr marL="295275" indent="-295275">
              <a:buFont typeface="Arial" panose="020B0604020202020204" pitchFamily="34" charset="0"/>
              <a:buChar char="•"/>
            </a:pPr>
            <a:r>
              <a:rPr lang="en-US" sz="3200" dirty="0"/>
              <a:t>Clinical trial research is highly regulated and notoriously slow moving. </a:t>
            </a:r>
          </a:p>
          <a:p>
            <a:pPr marL="295275" indent="-295275">
              <a:buFont typeface="Arial" panose="020B0604020202020204" pitchFamily="34" charset="0"/>
              <a:buChar char="•"/>
            </a:pPr>
            <a:r>
              <a:rPr lang="en-US" sz="3200" dirty="0"/>
              <a:t>Manual review of huge data listings is still common. </a:t>
            </a:r>
          </a:p>
          <a:p>
            <a:pPr marL="295275" indent="-295275">
              <a:buFont typeface="Arial" panose="020B0604020202020204" pitchFamily="34" charset="0"/>
              <a:buChar char="•"/>
            </a:pPr>
            <a:r>
              <a:rPr lang="en-US" sz="3200" dirty="0"/>
              <a:t>Existing analysis tools are expensive, difficult to customize and tend to use proprietary formats, limiting reproducibility. </a:t>
            </a:r>
            <a:endParaRPr lang="en-US" sz="2000" dirty="0"/>
          </a:p>
          <a:p>
            <a:pPr marL="295275" indent="-295275"/>
            <a:r>
              <a:rPr lang="en-US" b="1" dirty="0"/>
              <a:t>Solutions</a:t>
            </a:r>
            <a:r>
              <a:rPr lang="en-US" sz="3200" b="1" dirty="0"/>
              <a:t>:</a:t>
            </a:r>
            <a:r>
              <a:rPr lang="en-US" sz="3200" dirty="0"/>
              <a:t> Create interactive tools that are</a:t>
            </a:r>
            <a:endParaRPr lang="en-US" sz="3200" u="sng" dirty="0"/>
          </a:p>
          <a:p>
            <a:pPr marL="295275" indent="-295275">
              <a:buFont typeface="Arial" panose="020B0604020202020204" pitchFamily="34" charset="0"/>
              <a:buChar char="•"/>
            </a:pPr>
            <a:r>
              <a:rPr lang="en-US" sz="3200" u="sng" dirty="0"/>
              <a:t>Open Source</a:t>
            </a:r>
            <a:r>
              <a:rPr lang="en-US" sz="3200" dirty="0"/>
              <a:t> - Transparent. Customizable. Free!</a:t>
            </a:r>
          </a:p>
          <a:p>
            <a:pPr marL="295275" indent="-295275">
              <a:buFont typeface="Arial" panose="020B0604020202020204" pitchFamily="34" charset="0"/>
              <a:buChar char="•"/>
            </a:pPr>
            <a:r>
              <a:rPr lang="en-US" sz="3200" u="sng" dirty="0"/>
              <a:t>Interactive</a:t>
            </a:r>
            <a:r>
              <a:rPr lang="en-US" sz="3200" dirty="0"/>
              <a:t> - Users can explore their data.</a:t>
            </a:r>
          </a:p>
          <a:p>
            <a:pPr marL="295275" indent="-295275">
              <a:buFont typeface="Arial" panose="020B0604020202020204" pitchFamily="34" charset="0"/>
              <a:buChar char="•"/>
            </a:pPr>
            <a:r>
              <a:rPr lang="en-US" sz="3200" u="sng" dirty="0"/>
              <a:t>Easy to Use</a:t>
            </a:r>
            <a:r>
              <a:rPr lang="en-US" sz="3200" dirty="0"/>
              <a:t> - Just open up a webpage. </a:t>
            </a:r>
          </a:p>
          <a:p>
            <a:pPr marL="295275" indent="-295275">
              <a:buFont typeface="Arial" panose="020B0604020202020204" pitchFamily="34" charset="0"/>
              <a:buChar char="•"/>
            </a:pPr>
            <a:r>
              <a:rPr lang="en-US" sz="3200" u="sng" dirty="0"/>
              <a:t>Easy to Configure</a:t>
            </a:r>
            <a:r>
              <a:rPr lang="en-US" sz="3200" dirty="0"/>
              <a:t> - Streamlined configuration with R.  </a:t>
            </a:r>
          </a:p>
          <a:p>
            <a:pPr marL="295275" indent="-295275">
              <a:buFont typeface="Arial" panose="020B0604020202020204" pitchFamily="34" charset="0"/>
              <a:buChar char="•"/>
            </a:pPr>
            <a:r>
              <a:rPr lang="en-US" sz="3200" u="sng" dirty="0"/>
              <a:t>Compliant with Data Standards</a:t>
            </a:r>
            <a:r>
              <a:rPr lang="en-US" sz="3200" dirty="0"/>
              <a:t> - Support </a:t>
            </a:r>
            <a:r>
              <a:rPr lang="en-US" sz="3200" dirty="0" err="1"/>
              <a:t>ADaM</a:t>
            </a:r>
            <a:r>
              <a:rPr lang="en-US" sz="3200" dirty="0"/>
              <a:t> and SDTM by default.</a:t>
            </a:r>
          </a:p>
          <a:p>
            <a:pPr marL="295275" indent="-295275">
              <a:buFont typeface="Arial" panose="020B0604020202020204" pitchFamily="34" charset="0"/>
              <a:buChar char="•"/>
            </a:pPr>
            <a:r>
              <a:rPr lang="en-US" sz="3200" u="sng" dirty="0"/>
              <a:t>Highly Collaborative</a:t>
            </a:r>
            <a:r>
              <a:rPr lang="en-US" sz="3200" dirty="0"/>
              <a:t> - Clinicians and Programmers working together.</a:t>
            </a:r>
          </a:p>
          <a:p>
            <a:pPr marL="295275" indent="-295275">
              <a:buFont typeface="Arial" panose="020B0604020202020204" pitchFamily="34" charset="0"/>
              <a:buChar char="•"/>
            </a:pPr>
            <a:r>
              <a:rPr lang="en-US" sz="3200" u="sng" dirty="0"/>
              <a:t>Agile</a:t>
            </a:r>
            <a:r>
              <a:rPr lang="en-US" sz="3200" dirty="0"/>
              <a:t> - Frequent releases with GitHub. </a:t>
            </a:r>
          </a:p>
          <a:p>
            <a:pPr marL="295275" indent="-295275">
              <a:buFont typeface="Arial" panose="020B0604020202020204" pitchFamily="34" charset="0"/>
              <a:buChar char="•"/>
            </a:pPr>
            <a:r>
              <a:rPr lang="en-US" sz="3200" u="sng" dirty="0"/>
              <a:t>Engaging</a:t>
            </a:r>
            <a:r>
              <a:rPr lang="en-US" sz="3200" dirty="0"/>
              <a:t> - Regular Feedback from users. Pilot testing. Open issue tracking. </a:t>
            </a:r>
          </a:p>
        </p:txBody>
      </p:sp>
      <p:sp>
        <p:nvSpPr>
          <p:cNvPr id="15" name="TextBox 14">
            <a:extLst>
              <a:ext uri="{FF2B5EF4-FFF2-40B4-BE49-F238E27FC236}">
                <a16:creationId xmlns:a16="http://schemas.microsoft.com/office/drawing/2014/main" id="{FEFAF5B3-AC3F-694E-A4BF-2543D1F5A24A}"/>
              </a:ext>
            </a:extLst>
          </p:cNvPr>
          <p:cNvSpPr txBox="1"/>
          <p:nvPr/>
        </p:nvSpPr>
        <p:spPr>
          <a:xfrm>
            <a:off x="647700" y="12442689"/>
            <a:ext cx="8831580" cy="1123384"/>
          </a:xfrm>
          <a:prstGeom prst="rect">
            <a:avLst/>
          </a:prstGeom>
          <a:noFill/>
        </p:spPr>
        <p:txBody>
          <a:bodyPr wrap="square" rtlCol="0">
            <a:spAutoFit/>
          </a:bodyPr>
          <a:lstStyle/>
          <a:p>
            <a:r>
              <a:rPr lang="en-US" sz="1200" b="1" dirty="0"/>
              <a:t>Acknowledgements</a:t>
            </a:r>
          </a:p>
          <a:p>
            <a:r>
              <a:rPr lang="en-US" sz="1100" dirty="0"/>
              <a:t>The </a:t>
            </a:r>
            <a:r>
              <a:rPr lang="en-US" sz="1100" dirty="0" err="1"/>
              <a:t>safetyGraphics</a:t>
            </a:r>
            <a:r>
              <a:rPr lang="en-US" sz="1100" dirty="0"/>
              <a:t> and safety-</a:t>
            </a:r>
            <a:r>
              <a:rPr lang="en-US" sz="1100" dirty="0" err="1"/>
              <a:t>edish</a:t>
            </a:r>
            <a:r>
              <a:rPr lang="en-US" sz="1100" dirty="0"/>
              <a:t> projects are maintained by the ASA </a:t>
            </a:r>
            <a:r>
              <a:rPr lang="en-US" sz="1100" dirty="0" err="1"/>
              <a:t>Biopharm</a:t>
            </a:r>
            <a:r>
              <a:rPr lang="en-US" sz="1100" dirty="0"/>
              <a:t>/DIA Safety Working Group’s Interactive Safety Graphics Taskforce, which combines stakeholders from across the pharmaceutical industry, including the FDA. All other work done by The Center for Interactive Data Visualization at </a:t>
            </a:r>
            <a:r>
              <a:rPr lang="en-US" sz="1100" dirty="0">
                <a:hlinkClick r:id="rId2"/>
              </a:rPr>
              <a:t>Rho</a:t>
            </a:r>
            <a:r>
              <a:rPr lang="en-US" sz="1100" dirty="0"/>
              <a:t>. All work is free and open source with an MIT License. Author Affiliations are as follows with an “*” indicating Safety Graphics Taskforce members:  J Wildfire (Rho*), Rebecca Krouse (Rho*), Preston Burns (Rho), Ryan Bailey (Rho), Spencer Childress (Rho), Susan Duke (FDA*), James </a:t>
            </a:r>
            <a:r>
              <a:rPr lang="en-US" sz="1100" dirty="0" err="1"/>
              <a:t>Bucanan</a:t>
            </a:r>
            <a:r>
              <a:rPr lang="en-US" sz="1100" dirty="0"/>
              <a:t> (</a:t>
            </a:r>
            <a:r>
              <a:rPr lang="en-US" sz="1100" dirty="0" err="1"/>
              <a:t>Covilance</a:t>
            </a:r>
            <a:r>
              <a:rPr lang="en-US" sz="1100" dirty="0"/>
              <a:t>*), Xiao Ni (Novartis*), Frank Harrell (Vanderbilt*)</a:t>
            </a:r>
          </a:p>
        </p:txBody>
      </p:sp>
      <p:sp>
        <p:nvSpPr>
          <p:cNvPr id="51" name="TextBox 50">
            <a:extLst>
              <a:ext uri="{FF2B5EF4-FFF2-40B4-BE49-F238E27FC236}">
                <a16:creationId xmlns:a16="http://schemas.microsoft.com/office/drawing/2014/main" id="{21860CB1-9F8F-FD44-82F4-025322C7127E}"/>
              </a:ext>
            </a:extLst>
          </p:cNvPr>
          <p:cNvSpPr txBox="1"/>
          <p:nvPr/>
        </p:nvSpPr>
        <p:spPr>
          <a:xfrm>
            <a:off x="9795758" y="9982548"/>
            <a:ext cx="8174354" cy="646331"/>
          </a:xfrm>
          <a:prstGeom prst="rect">
            <a:avLst/>
          </a:prstGeom>
          <a:noFill/>
        </p:spPr>
        <p:txBody>
          <a:bodyPr wrap="none" rtlCol="0">
            <a:spAutoFit/>
          </a:bodyPr>
          <a:lstStyle/>
          <a:p>
            <a:r>
              <a:rPr lang="en-US" b="1" dirty="0"/>
              <a:t>An unrelated, but super useful, R Package</a:t>
            </a:r>
            <a:endParaRPr lang="en-US" dirty="0"/>
          </a:p>
        </p:txBody>
      </p:sp>
      <p:pic>
        <p:nvPicPr>
          <p:cNvPr id="13" name="Picture 12">
            <a:extLst>
              <a:ext uri="{FF2B5EF4-FFF2-40B4-BE49-F238E27FC236}">
                <a16:creationId xmlns:a16="http://schemas.microsoft.com/office/drawing/2014/main" id="{5DE3D853-F2BC-2F47-ABEE-873B50B4F92D}"/>
              </a:ext>
            </a:extLst>
          </p:cNvPr>
          <p:cNvPicPr>
            <a:picLocks noChangeAspect="1"/>
          </p:cNvPicPr>
          <p:nvPr/>
        </p:nvPicPr>
        <p:blipFill>
          <a:blip r:embed="rId3"/>
          <a:stretch>
            <a:fillRect/>
          </a:stretch>
        </p:blipFill>
        <p:spPr>
          <a:xfrm>
            <a:off x="9795758" y="2359867"/>
            <a:ext cx="1069848" cy="137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Rectangle 17">
            <a:extLst>
              <a:ext uri="{FF2B5EF4-FFF2-40B4-BE49-F238E27FC236}">
                <a16:creationId xmlns:a16="http://schemas.microsoft.com/office/drawing/2014/main" id="{6D659653-4D72-AB43-AAC5-0F7023875B2C}"/>
              </a:ext>
            </a:extLst>
          </p:cNvPr>
          <p:cNvSpPr/>
          <p:nvPr/>
        </p:nvSpPr>
        <p:spPr>
          <a:xfrm>
            <a:off x="11041612" y="2335187"/>
            <a:ext cx="11617960" cy="1569660"/>
          </a:xfrm>
          <a:prstGeom prst="rect">
            <a:avLst/>
          </a:prstGeom>
        </p:spPr>
        <p:txBody>
          <a:bodyPr wrap="square">
            <a:spAutoFit/>
          </a:bodyPr>
          <a:lstStyle/>
          <a:p>
            <a:r>
              <a:rPr lang="en-US" sz="3200" dirty="0">
                <a:solidFill>
                  <a:srgbClr val="222222"/>
                </a:solidFill>
              </a:rPr>
              <a:t>Wildfire, Jeremy, et al. "</a:t>
            </a:r>
            <a:r>
              <a:rPr lang="en-US" sz="3200" dirty="0">
                <a:solidFill>
                  <a:srgbClr val="222222"/>
                </a:solidFill>
                <a:hlinkClick r:id="rId4"/>
              </a:rPr>
              <a:t>The Safety Explorer Suite: Interactive Safety Monitoring for Clinical Trials.</a:t>
            </a:r>
            <a:r>
              <a:rPr lang="en-US" sz="3200" dirty="0">
                <a:solidFill>
                  <a:srgbClr val="222222"/>
                </a:solidFill>
              </a:rPr>
              <a:t>" </a:t>
            </a:r>
            <a:r>
              <a:rPr lang="en-US" sz="3200" i="1" dirty="0">
                <a:solidFill>
                  <a:srgbClr val="222222"/>
                </a:solidFill>
              </a:rPr>
              <a:t>Therapeutic innovation &amp; regulatory science</a:t>
            </a:r>
            <a:r>
              <a:rPr lang="en-US" sz="3200" dirty="0">
                <a:solidFill>
                  <a:srgbClr val="222222"/>
                </a:solidFill>
              </a:rPr>
              <a:t> (2018): 2168479018754846. </a:t>
            </a:r>
            <a:endParaRPr lang="en-US" sz="3200" dirty="0"/>
          </a:p>
        </p:txBody>
      </p:sp>
      <p:sp>
        <p:nvSpPr>
          <p:cNvPr id="19" name="TextBox 18">
            <a:extLst>
              <a:ext uri="{FF2B5EF4-FFF2-40B4-BE49-F238E27FC236}">
                <a16:creationId xmlns:a16="http://schemas.microsoft.com/office/drawing/2014/main" id="{00DD7BA1-CB91-1C45-80D6-185CE3D98679}"/>
              </a:ext>
            </a:extLst>
          </p:cNvPr>
          <p:cNvSpPr txBox="1"/>
          <p:nvPr/>
        </p:nvSpPr>
        <p:spPr>
          <a:xfrm>
            <a:off x="9795758" y="1606101"/>
            <a:ext cx="3248582" cy="646331"/>
          </a:xfrm>
          <a:prstGeom prst="rect">
            <a:avLst/>
          </a:prstGeom>
          <a:noFill/>
        </p:spPr>
        <p:txBody>
          <a:bodyPr wrap="none" rtlCol="0">
            <a:spAutoFit/>
          </a:bodyPr>
          <a:lstStyle/>
          <a:p>
            <a:r>
              <a:rPr lang="en-US" b="1" dirty="0"/>
              <a:t>Relevant Papers</a:t>
            </a:r>
          </a:p>
        </p:txBody>
      </p:sp>
      <p:pic>
        <p:nvPicPr>
          <p:cNvPr id="52" name="Picture 51">
            <a:extLst>
              <a:ext uri="{FF2B5EF4-FFF2-40B4-BE49-F238E27FC236}">
                <a16:creationId xmlns:a16="http://schemas.microsoft.com/office/drawing/2014/main" id="{0DAE68C6-E2B5-9440-BC0A-B65170972658}"/>
              </a:ext>
            </a:extLst>
          </p:cNvPr>
          <p:cNvPicPr>
            <a:picLocks/>
          </p:cNvPicPr>
          <p:nvPr/>
        </p:nvPicPr>
        <p:blipFill>
          <a:blip r:embed="rId5"/>
          <a:stretch>
            <a:fillRect/>
          </a:stretch>
        </p:blipFill>
        <p:spPr>
          <a:xfrm>
            <a:off x="9795758" y="3921925"/>
            <a:ext cx="1069848" cy="137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3" name="Rectangle 52">
            <a:extLst>
              <a:ext uri="{FF2B5EF4-FFF2-40B4-BE49-F238E27FC236}">
                <a16:creationId xmlns:a16="http://schemas.microsoft.com/office/drawing/2014/main" id="{8EDA56A3-731B-774E-9AE3-089B67D8490F}"/>
              </a:ext>
            </a:extLst>
          </p:cNvPr>
          <p:cNvSpPr/>
          <p:nvPr/>
        </p:nvSpPr>
        <p:spPr>
          <a:xfrm>
            <a:off x="11041612" y="3960387"/>
            <a:ext cx="11617960" cy="1569660"/>
          </a:xfrm>
          <a:prstGeom prst="rect">
            <a:avLst/>
          </a:prstGeom>
        </p:spPr>
        <p:txBody>
          <a:bodyPr wrap="square">
            <a:spAutoFit/>
          </a:bodyPr>
          <a:lstStyle/>
          <a:p>
            <a:r>
              <a:rPr lang="en-US" sz="3200" dirty="0">
                <a:solidFill>
                  <a:srgbClr val="222222"/>
                </a:solidFill>
              </a:rPr>
              <a:t>Bryant, Nathan, and Jeremy Wildfire. "</a:t>
            </a:r>
            <a:r>
              <a:rPr lang="en-US" sz="3200" dirty="0">
                <a:solidFill>
                  <a:srgbClr val="222222"/>
                </a:solidFill>
                <a:hlinkClick r:id="rId6"/>
              </a:rPr>
              <a:t>Webcharts–A Web-based Charting Library for Custom Interactive Data Visualization.</a:t>
            </a:r>
            <a:r>
              <a:rPr lang="en-US" sz="3200" dirty="0">
                <a:solidFill>
                  <a:srgbClr val="222222"/>
                </a:solidFill>
              </a:rPr>
              <a:t>" </a:t>
            </a:r>
            <a:r>
              <a:rPr lang="en-US" sz="3200" i="1" dirty="0">
                <a:solidFill>
                  <a:srgbClr val="222222"/>
                </a:solidFill>
              </a:rPr>
              <a:t>Journal of Open Research Software</a:t>
            </a:r>
            <a:r>
              <a:rPr lang="en-US" sz="3200" dirty="0">
                <a:solidFill>
                  <a:srgbClr val="222222"/>
                </a:solidFill>
              </a:rPr>
              <a:t> 4.1 (2016). </a:t>
            </a:r>
            <a:endParaRPr lang="en-US" sz="3200" dirty="0"/>
          </a:p>
        </p:txBody>
      </p:sp>
      <p:pic>
        <p:nvPicPr>
          <p:cNvPr id="54" name="Picture 53">
            <a:extLst>
              <a:ext uri="{FF2B5EF4-FFF2-40B4-BE49-F238E27FC236}">
                <a16:creationId xmlns:a16="http://schemas.microsoft.com/office/drawing/2014/main" id="{D53CE4F1-9D7A-9D4F-852E-751D0FB65BAE}"/>
              </a:ext>
            </a:extLst>
          </p:cNvPr>
          <p:cNvPicPr>
            <a:picLocks noChangeAspect="1"/>
          </p:cNvPicPr>
          <p:nvPr/>
        </p:nvPicPr>
        <p:blipFill>
          <a:blip r:embed="rId7"/>
          <a:stretch>
            <a:fillRect/>
          </a:stretch>
        </p:blipFill>
        <p:spPr>
          <a:xfrm>
            <a:off x="9795758" y="10672450"/>
            <a:ext cx="1157666" cy="1340926"/>
          </a:xfrm>
          <a:prstGeom prst="rect">
            <a:avLst/>
          </a:prstGeom>
        </p:spPr>
      </p:pic>
      <p:sp>
        <p:nvSpPr>
          <p:cNvPr id="55" name="Rectangle 54">
            <a:extLst>
              <a:ext uri="{FF2B5EF4-FFF2-40B4-BE49-F238E27FC236}">
                <a16:creationId xmlns:a16="http://schemas.microsoft.com/office/drawing/2014/main" id="{B88DCE21-4334-E940-8484-D95E4D3E2697}"/>
              </a:ext>
            </a:extLst>
          </p:cNvPr>
          <p:cNvSpPr/>
          <p:nvPr/>
        </p:nvSpPr>
        <p:spPr>
          <a:xfrm>
            <a:off x="11179391" y="10672450"/>
            <a:ext cx="12192000" cy="1200329"/>
          </a:xfrm>
          <a:prstGeom prst="rect">
            <a:avLst/>
          </a:prstGeom>
        </p:spPr>
        <p:txBody>
          <a:bodyPr>
            <a:spAutoFit/>
          </a:bodyPr>
          <a:lstStyle/>
          <a:p>
            <a:r>
              <a:rPr lang="en-US" dirty="0">
                <a:solidFill>
                  <a:srgbClr val="24292E"/>
                </a:solidFill>
                <a:latin typeface="-apple-system"/>
                <a:hlinkClick r:id="rId8"/>
              </a:rPr>
              <a:t>CRANsearcher</a:t>
            </a:r>
            <a:r>
              <a:rPr lang="en-US" dirty="0">
                <a:solidFill>
                  <a:srgbClr val="24292E"/>
                </a:solidFill>
                <a:latin typeface="-apple-system"/>
              </a:rPr>
              <a:t> - </a:t>
            </a:r>
            <a:r>
              <a:rPr lang="en-US" dirty="0" err="1">
                <a:solidFill>
                  <a:srgbClr val="24292E"/>
                </a:solidFill>
                <a:latin typeface="-apple-system"/>
              </a:rPr>
              <a:t>RStudio</a:t>
            </a:r>
            <a:r>
              <a:rPr lang="en-US" dirty="0">
                <a:solidFill>
                  <a:srgbClr val="24292E"/>
                </a:solidFill>
                <a:latin typeface="-apple-system"/>
              </a:rPr>
              <a:t> add-in to search CRAN packages titles and descriptions.</a:t>
            </a:r>
            <a:endParaRPr lang="en-US" dirty="0"/>
          </a:p>
        </p:txBody>
      </p:sp>
      <p:pic>
        <p:nvPicPr>
          <p:cNvPr id="56" name="Picture 55">
            <a:extLst>
              <a:ext uri="{FF2B5EF4-FFF2-40B4-BE49-F238E27FC236}">
                <a16:creationId xmlns:a16="http://schemas.microsoft.com/office/drawing/2014/main" id="{74C46846-7E09-B649-BF94-B23F92AED6FD}"/>
              </a:ext>
            </a:extLst>
          </p:cNvPr>
          <p:cNvPicPr>
            <a:picLocks noChangeAspect="1"/>
          </p:cNvPicPr>
          <p:nvPr/>
        </p:nvPicPr>
        <p:blipFill>
          <a:blip r:embed="rId9"/>
          <a:stretch>
            <a:fillRect/>
          </a:stretch>
        </p:blipFill>
        <p:spPr>
          <a:xfrm>
            <a:off x="9795758" y="5578331"/>
            <a:ext cx="1069848" cy="14264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4" name="Rectangle 63">
            <a:extLst>
              <a:ext uri="{FF2B5EF4-FFF2-40B4-BE49-F238E27FC236}">
                <a16:creationId xmlns:a16="http://schemas.microsoft.com/office/drawing/2014/main" id="{B8427360-E549-ED4C-A806-020A677C4DF4}"/>
              </a:ext>
            </a:extLst>
          </p:cNvPr>
          <p:cNvSpPr/>
          <p:nvPr/>
        </p:nvSpPr>
        <p:spPr>
          <a:xfrm>
            <a:off x="11041612" y="5531799"/>
            <a:ext cx="12192000" cy="1569660"/>
          </a:xfrm>
          <a:prstGeom prst="rect">
            <a:avLst/>
          </a:prstGeom>
        </p:spPr>
        <p:txBody>
          <a:bodyPr>
            <a:spAutoFit/>
          </a:bodyPr>
          <a:lstStyle/>
          <a:p>
            <a:r>
              <a:rPr lang="en-US" sz="3200" dirty="0" err="1">
                <a:solidFill>
                  <a:srgbClr val="222222"/>
                </a:solidFill>
              </a:rPr>
              <a:t>Calatroni</a:t>
            </a:r>
            <a:r>
              <a:rPr lang="en-US" sz="3200" dirty="0">
                <a:solidFill>
                  <a:srgbClr val="222222"/>
                </a:solidFill>
              </a:rPr>
              <a:t>, Agustin, and Jeremy Wildfire. "</a:t>
            </a:r>
            <a:r>
              <a:rPr lang="en-US" sz="3200" dirty="0">
                <a:solidFill>
                  <a:srgbClr val="222222"/>
                </a:solidFill>
                <a:hlinkClick r:id="rId10"/>
              </a:rPr>
              <a:t>Graphic depiction of bioinformatics data.</a:t>
            </a:r>
            <a:r>
              <a:rPr lang="en-US" sz="3200" dirty="0">
                <a:solidFill>
                  <a:srgbClr val="222222"/>
                </a:solidFill>
              </a:rPr>
              <a:t>" </a:t>
            </a:r>
            <a:r>
              <a:rPr lang="en-US" sz="3200" i="1" dirty="0">
                <a:solidFill>
                  <a:srgbClr val="222222"/>
                </a:solidFill>
              </a:rPr>
              <a:t>Journal of Allergy and Clinical Immunology</a:t>
            </a:r>
            <a:r>
              <a:rPr lang="en-US" sz="3200" dirty="0">
                <a:solidFill>
                  <a:srgbClr val="222222"/>
                </a:solidFill>
              </a:rPr>
              <a:t> 140.6 (2017): 1519-1522.</a:t>
            </a:r>
            <a:endParaRPr lang="en-US" sz="3200" dirty="0"/>
          </a:p>
        </p:txBody>
      </p:sp>
      <p:sp>
        <p:nvSpPr>
          <p:cNvPr id="66" name="TextBox 65">
            <a:extLst>
              <a:ext uri="{FF2B5EF4-FFF2-40B4-BE49-F238E27FC236}">
                <a16:creationId xmlns:a16="http://schemas.microsoft.com/office/drawing/2014/main" id="{4E586ED2-926D-944A-A7DF-61EBEB8837F8}"/>
              </a:ext>
            </a:extLst>
          </p:cNvPr>
          <p:cNvSpPr txBox="1"/>
          <p:nvPr/>
        </p:nvSpPr>
        <p:spPr>
          <a:xfrm>
            <a:off x="9795758" y="7151311"/>
            <a:ext cx="1957652" cy="523220"/>
          </a:xfrm>
          <a:prstGeom prst="rect">
            <a:avLst/>
          </a:prstGeom>
          <a:noFill/>
        </p:spPr>
        <p:txBody>
          <a:bodyPr wrap="none" rtlCol="0">
            <a:spAutoFit/>
          </a:bodyPr>
          <a:lstStyle/>
          <a:p>
            <a:r>
              <a:rPr lang="en-US" sz="2800" dirty="0"/>
              <a:t>And </a:t>
            </a:r>
            <a:r>
              <a:rPr lang="en-US" sz="2800" dirty="0">
                <a:hlinkClick r:id="rId11"/>
              </a:rPr>
              <a:t>more</a:t>
            </a:r>
            <a:r>
              <a:rPr lang="en-US" sz="2800" dirty="0"/>
              <a:t> …</a:t>
            </a:r>
          </a:p>
        </p:txBody>
      </p:sp>
      <p:sp>
        <p:nvSpPr>
          <p:cNvPr id="68" name="TextBox 67">
            <a:extLst>
              <a:ext uri="{FF2B5EF4-FFF2-40B4-BE49-F238E27FC236}">
                <a16:creationId xmlns:a16="http://schemas.microsoft.com/office/drawing/2014/main" id="{B690F901-0A15-304C-86B8-23F68DA1F56F}"/>
              </a:ext>
            </a:extLst>
          </p:cNvPr>
          <p:cNvSpPr txBox="1"/>
          <p:nvPr/>
        </p:nvSpPr>
        <p:spPr>
          <a:xfrm>
            <a:off x="9795758" y="7688733"/>
            <a:ext cx="9402061" cy="646331"/>
          </a:xfrm>
          <a:prstGeom prst="rect">
            <a:avLst/>
          </a:prstGeom>
          <a:noFill/>
        </p:spPr>
        <p:txBody>
          <a:bodyPr wrap="none" rtlCol="0">
            <a:spAutoFit/>
          </a:bodyPr>
          <a:lstStyle/>
          <a:p>
            <a:r>
              <a:rPr lang="en-US" b="1" dirty="0"/>
              <a:t>Graphics for Monitoring Clinical Trial Operations</a:t>
            </a:r>
            <a:endParaRPr lang="en-US" dirty="0"/>
          </a:p>
        </p:txBody>
      </p:sp>
      <p:sp>
        <p:nvSpPr>
          <p:cNvPr id="69" name="Rectangle 68">
            <a:extLst>
              <a:ext uri="{FF2B5EF4-FFF2-40B4-BE49-F238E27FC236}">
                <a16:creationId xmlns:a16="http://schemas.microsoft.com/office/drawing/2014/main" id="{13CAB942-E087-7E4F-ADC0-BDF824C2A094}"/>
              </a:ext>
            </a:extLst>
          </p:cNvPr>
          <p:cNvSpPr/>
          <p:nvPr/>
        </p:nvSpPr>
        <p:spPr>
          <a:xfrm>
            <a:off x="9795758" y="8336415"/>
            <a:ext cx="14384804" cy="1569660"/>
          </a:xfrm>
          <a:prstGeom prst="rect">
            <a:avLst/>
          </a:prstGeom>
        </p:spPr>
        <p:txBody>
          <a:bodyPr wrap="square">
            <a:spAutoFit/>
          </a:bodyPr>
          <a:lstStyle/>
          <a:p>
            <a:r>
              <a:rPr lang="en-US" sz="3200" dirty="0">
                <a:hlinkClick r:id="rId12"/>
              </a:rPr>
              <a:t>crf-heatmap</a:t>
            </a:r>
            <a:r>
              <a:rPr lang="en-US" sz="3200" dirty="0"/>
              <a:t>: Visualize the level of completeness of a clinical database</a:t>
            </a:r>
          </a:p>
          <a:p>
            <a:r>
              <a:rPr lang="en-US" sz="3200" dirty="0">
                <a:hlinkClick r:id="rId13"/>
              </a:rPr>
              <a:t>query-overview</a:t>
            </a:r>
            <a:r>
              <a:rPr lang="en-US" sz="3200" dirty="0"/>
              <a:t>: Bar Chart showing the distribution of queries in a clinical trial</a:t>
            </a:r>
          </a:p>
          <a:p>
            <a:r>
              <a:rPr lang="en-US" sz="3200" dirty="0">
                <a:hlinkClick r:id="rId14"/>
              </a:rPr>
              <a:t>participant-visit-listing</a:t>
            </a:r>
            <a:r>
              <a:rPr lang="en-US" sz="3200" dirty="0"/>
              <a:t>: Visualize visit completion for each participant in a clinical trial</a:t>
            </a:r>
          </a:p>
        </p:txBody>
      </p:sp>
      <p:sp>
        <p:nvSpPr>
          <p:cNvPr id="2" name="TextBox 1">
            <a:extLst>
              <a:ext uri="{FF2B5EF4-FFF2-40B4-BE49-F238E27FC236}">
                <a16:creationId xmlns:a16="http://schemas.microsoft.com/office/drawing/2014/main" id="{4A34B6C7-BE4C-5B4F-B426-0C688CDA1535}"/>
              </a:ext>
            </a:extLst>
          </p:cNvPr>
          <p:cNvSpPr txBox="1"/>
          <p:nvPr/>
        </p:nvSpPr>
        <p:spPr>
          <a:xfrm>
            <a:off x="9795758" y="13004381"/>
            <a:ext cx="11286488" cy="646331"/>
          </a:xfrm>
          <a:prstGeom prst="rect">
            <a:avLst/>
          </a:prstGeom>
          <a:noFill/>
        </p:spPr>
        <p:txBody>
          <a:bodyPr wrap="none" rtlCol="0">
            <a:spAutoFit/>
          </a:bodyPr>
          <a:lstStyle/>
          <a:p>
            <a:r>
              <a:rPr lang="en-US" b="1" dirty="0"/>
              <a:t>Contact Info</a:t>
            </a:r>
            <a:r>
              <a:rPr lang="en-US" dirty="0"/>
              <a:t>: @</a:t>
            </a:r>
            <a:r>
              <a:rPr lang="en-US" dirty="0" err="1"/>
              <a:t>jwildfire</a:t>
            </a:r>
            <a:r>
              <a:rPr lang="en-US" dirty="0"/>
              <a:t> or </a:t>
            </a:r>
            <a:r>
              <a:rPr lang="en-US" dirty="0" err="1"/>
              <a:t>jeremy_wildfire@rhoworld.com</a:t>
            </a:r>
            <a:endParaRPr lang="en-US" dirty="0"/>
          </a:p>
        </p:txBody>
      </p:sp>
    </p:spTree>
    <p:extLst>
      <p:ext uri="{BB962C8B-B14F-4D97-AF65-F5344CB8AC3E}">
        <p14:creationId xmlns:p14="http://schemas.microsoft.com/office/powerpoint/2010/main" val="294882908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3340</TotalTime>
  <Words>1441</Words>
  <Application>Microsoft Macintosh PowerPoint</Application>
  <PresentationFormat>Custom</PresentationFormat>
  <Paragraphs>115</Paragraphs>
  <Slides>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-apple-system</vt:lpstr>
      <vt:lpstr>Arial</vt:lpstr>
      <vt:lpstr>Calibri</vt:lpstr>
      <vt:lpstr>Calibri Light</vt:lpstr>
      <vt:lpstr>Consolas</vt:lpstr>
      <vt:lpstr>Times New Roman</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39</cp:revision>
  <dcterms:created xsi:type="dcterms:W3CDTF">2019-01-12T18:29:16Z</dcterms:created>
  <dcterms:modified xsi:type="dcterms:W3CDTF">2019-01-16T22:38:41Z</dcterms:modified>
</cp:coreProperties>
</file>